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7" r:id="rId4"/>
    <p:sldId id="276" r:id="rId5"/>
    <p:sldId id="278" r:id="rId6"/>
    <p:sldId id="279" r:id="rId7"/>
    <p:sldId id="272" r:id="rId8"/>
    <p:sldId id="273" r:id="rId9"/>
    <p:sldId id="274" r:id="rId10"/>
    <p:sldId id="275" r:id="rId11"/>
    <p:sldId id="266" r:id="rId12"/>
    <p:sldId id="267" r:id="rId13"/>
    <p:sldId id="270" r:id="rId14"/>
    <p:sldId id="268" r:id="rId15"/>
    <p:sldId id="269"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0947F5F2-E261-4F0A-96DC-2186F1414E44}" type="datetimeFigureOut">
              <a:rPr lang="tr-TR" smtClean="0"/>
              <a:t>10.03.2025</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393046A7-1631-4A1C-A2CB-3ACF4690FEFD}" type="slidenum">
              <a:rPr lang="tr-TR" smtClean="0"/>
              <a:t>‹#›</a:t>
            </a:fld>
            <a:endParaRPr lang="tr-TR"/>
          </a:p>
        </p:txBody>
      </p:sp>
    </p:spTree>
    <p:extLst>
      <p:ext uri="{BB962C8B-B14F-4D97-AF65-F5344CB8AC3E}">
        <p14:creationId xmlns:p14="http://schemas.microsoft.com/office/powerpoint/2010/main" val="1796092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947F5F2-E261-4F0A-96DC-2186F1414E44}" type="datetimeFigureOut">
              <a:rPr lang="tr-TR" smtClean="0"/>
              <a:t>10.03.2025</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93046A7-1631-4A1C-A2CB-3ACF4690FEFD}" type="slidenum">
              <a:rPr lang="tr-TR" smtClean="0"/>
              <a:t>‹#›</a:t>
            </a:fld>
            <a:endParaRPr lang="tr-TR"/>
          </a:p>
        </p:txBody>
      </p:sp>
    </p:spTree>
    <p:extLst>
      <p:ext uri="{BB962C8B-B14F-4D97-AF65-F5344CB8AC3E}">
        <p14:creationId xmlns:p14="http://schemas.microsoft.com/office/powerpoint/2010/main" val="1235436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0947F5F2-E261-4F0A-96DC-2186F1414E44}" type="datetimeFigureOut">
              <a:rPr lang="tr-TR" smtClean="0"/>
              <a:t>10.03.2025</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93046A7-1631-4A1C-A2CB-3ACF4690FEFD}" type="slidenum">
              <a:rPr lang="tr-TR" smtClean="0"/>
              <a:t>‹#›</a:t>
            </a:fld>
            <a:endParaRPr lang="tr-TR"/>
          </a:p>
        </p:txBody>
      </p:sp>
    </p:spTree>
    <p:extLst>
      <p:ext uri="{BB962C8B-B14F-4D97-AF65-F5344CB8AC3E}">
        <p14:creationId xmlns:p14="http://schemas.microsoft.com/office/powerpoint/2010/main" val="1587222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a:t>Asıl başlık stilini düzenlemek için tıklayın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0947F5F2-E261-4F0A-96DC-2186F1414E44}" type="datetimeFigureOut">
              <a:rPr lang="tr-TR" smtClean="0"/>
              <a:t>10.03.2025</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93046A7-1631-4A1C-A2CB-3ACF4690FEFD}" type="slidenum">
              <a:rPr lang="tr-TR" smtClean="0"/>
              <a:t>‹#›</a:t>
            </a:fld>
            <a:endParaRPr lang="tr-TR"/>
          </a:p>
        </p:txBody>
      </p:sp>
    </p:spTree>
    <p:extLst>
      <p:ext uri="{BB962C8B-B14F-4D97-AF65-F5344CB8AC3E}">
        <p14:creationId xmlns:p14="http://schemas.microsoft.com/office/powerpoint/2010/main" val="11821735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0947F5F2-E261-4F0A-96DC-2186F1414E44}" type="datetimeFigureOut">
              <a:rPr lang="tr-TR" smtClean="0"/>
              <a:t>10.03.2025</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93046A7-1631-4A1C-A2CB-3ACF4690FEFD}" type="slidenum">
              <a:rPr lang="tr-TR" smtClean="0"/>
              <a:t>‹#›</a:t>
            </a:fld>
            <a:endParaRPr lang="tr-TR"/>
          </a:p>
        </p:txBody>
      </p:sp>
    </p:spTree>
    <p:extLst>
      <p:ext uri="{BB962C8B-B14F-4D97-AF65-F5344CB8AC3E}">
        <p14:creationId xmlns:p14="http://schemas.microsoft.com/office/powerpoint/2010/main" val="28769572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947F5F2-E261-4F0A-96DC-2186F1414E44}" type="datetimeFigureOut">
              <a:rPr lang="tr-TR" smtClean="0"/>
              <a:t>10.03.2025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93046A7-1631-4A1C-A2CB-3ACF4690FEFD}" type="slidenum">
              <a:rPr lang="tr-TR" smtClean="0"/>
              <a:t>‹#›</a:t>
            </a:fld>
            <a:endParaRPr lang="tr-TR"/>
          </a:p>
        </p:txBody>
      </p:sp>
    </p:spTree>
    <p:extLst>
      <p:ext uri="{BB962C8B-B14F-4D97-AF65-F5344CB8AC3E}">
        <p14:creationId xmlns:p14="http://schemas.microsoft.com/office/powerpoint/2010/main" val="7544284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947F5F2-E261-4F0A-96DC-2186F1414E44}" type="datetimeFigureOut">
              <a:rPr lang="tr-TR" smtClean="0"/>
              <a:t>10.03.2025</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393046A7-1631-4A1C-A2CB-3ACF4690FEFD}" type="slidenum">
              <a:rPr lang="tr-TR" smtClean="0"/>
              <a:t>‹#›</a:t>
            </a:fld>
            <a:endParaRPr lang="tr-TR"/>
          </a:p>
        </p:txBody>
      </p:sp>
    </p:spTree>
    <p:extLst>
      <p:ext uri="{BB962C8B-B14F-4D97-AF65-F5344CB8AC3E}">
        <p14:creationId xmlns:p14="http://schemas.microsoft.com/office/powerpoint/2010/main" val="29247184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0947F5F2-E261-4F0A-96DC-2186F1414E44}" type="datetimeFigureOut">
              <a:rPr lang="tr-TR" smtClean="0"/>
              <a:t>10.03.2025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3046A7-1631-4A1C-A2CB-3ACF4690FEFD}" type="slidenum">
              <a:rPr lang="tr-TR" smtClean="0"/>
              <a:t>‹#›</a:t>
            </a:fld>
            <a:endParaRPr lang="tr-TR"/>
          </a:p>
        </p:txBody>
      </p:sp>
    </p:spTree>
    <p:extLst>
      <p:ext uri="{BB962C8B-B14F-4D97-AF65-F5344CB8AC3E}">
        <p14:creationId xmlns:p14="http://schemas.microsoft.com/office/powerpoint/2010/main" val="41849327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0947F5F2-E261-4F0A-96DC-2186F1414E44}" type="datetimeFigureOut">
              <a:rPr lang="tr-TR" smtClean="0"/>
              <a:t>10.03.2025</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93046A7-1631-4A1C-A2CB-3ACF4690FEFD}" type="slidenum">
              <a:rPr lang="tr-TR" smtClean="0"/>
              <a:t>‹#›</a:t>
            </a:fld>
            <a:endParaRPr lang="tr-TR"/>
          </a:p>
        </p:txBody>
      </p:sp>
    </p:spTree>
    <p:extLst>
      <p:ext uri="{BB962C8B-B14F-4D97-AF65-F5344CB8AC3E}">
        <p14:creationId xmlns:p14="http://schemas.microsoft.com/office/powerpoint/2010/main" val="655389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947F5F2-E261-4F0A-96DC-2186F1414E44}" type="datetimeFigureOut">
              <a:rPr lang="tr-TR" smtClean="0"/>
              <a:t>10.03.2025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3046A7-1631-4A1C-A2CB-3ACF4690FEFD}" type="slidenum">
              <a:rPr lang="tr-TR" smtClean="0"/>
              <a:t>‹#›</a:t>
            </a:fld>
            <a:endParaRPr lang="tr-TR"/>
          </a:p>
        </p:txBody>
      </p:sp>
    </p:spTree>
    <p:extLst>
      <p:ext uri="{BB962C8B-B14F-4D97-AF65-F5344CB8AC3E}">
        <p14:creationId xmlns:p14="http://schemas.microsoft.com/office/powerpoint/2010/main" val="3689787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0947F5F2-E261-4F0A-96DC-2186F1414E44}" type="datetimeFigureOut">
              <a:rPr lang="tr-TR" smtClean="0"/>
              <a:t>10.03.2025</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93046A7-1631-4A1C-A2CB-3ACF4690FEFD}" type="slidenum">
              <a:rPr lang="tr-TR" smtClean="0"/>
              <a:t>‹#›</a:t>
            </a:fld>
            <a:endParaRPr lang="tr-TR"/>
          </a:p>
        </p:txBody>
      </p:sp>
    </p:spTree>
    <p:extLst>
      <p:ext uri="{BB962C8B-B14F-4D97-AF65-F5344CB8AC3E}">
        <p14:creationId xmlns:p14="http://schemas.microsoft.com/office/powerpoint/2010/main" val="1061403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947F5F2-E261-4F0A-96DC-2186F1414E44}" type="datetimeFigureOut">
              <a:rPr lang="tr-TR" smtClean="0"/>
              <a:t>10.03.2025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93046A7-1631-4A1C-A2CB-3ACF4690FEFD}" type="slidenum">
              <a:rPr lang="tr-TR" smtClean="0"/>
              <a:t>‹#›</a:t>
            </a:fld>
            <a:endParaRPr lang="tr-TR"/>
          </a:p>
        </p:txBody>
      </p:sp>
    </p:spTree>
    <p:extLst>
      <p:ext uri="{BB962C8B-B14F-4D97-AF65-F5344CB8AC3E}">
        <p14:creationId xmlns:p14="http://schemas.microsoft.com/office/powerpoint/2010/main" val="1932044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0947F5F2-E261-4F0A-96DC-2186F1414E44}" type="datetimeFigureOut">
              <a:rPr lang="tr-TR" smtClean="0"/>
              <a:t>10.03.2025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93046A7-1631-4A1C-A2CB-3ACF4690FEFD}" type="slidenum">
              <a:rPr lang="tr-TR" smtClean="0"/>
              <a:t>‹#›</a:t>
            </a:fld>
            <a:endParaRPr lang="tr-TR"/>
          </a:p>
        </p:txBody>
      </p:sp>
    </p:spTree>
    <p:extLst>
      <p:ext uri="{BB962C8B-B14F-4D97-AF65-F5344CB8AC3E}">
        <p14:creationId xmlns:p14="http://schemas.microsoft.com/office/powerpoint/2010/main" val="777626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0947F5F2-E261-4F0A-96DC-2186F1414E44}" type="datetimeFigureOut">
              <a:rPr lang="tr-TR" smtClean="0"/>
              <a:t>10.03.2025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93046A7-1631-4A1C-A2CB-3ACF4690FEFD}" type="slidenum">
              <a:rPr lang="tr-TR" smtClean="0"/>
              <a:t>‹#›</a:t>
            </a:fld>
            <a:endParaRPr lang="tr-TR"/>
          </a:p>
        </p:txBody>
      </p:sp>
    </p:spTree>
    <p:extLst>
      <p:ext uri="{BB962C8B-B14F-4D97-AF65-F5344CB8AC3E}">
        <p14:creationId xmlns:p14="http://schemas.microsoft.com/office/powerpoint/2010/main" val="446985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47F5F2-E261-4F0A-96DC-2186F1414E44}" type="datetimeFigureOut">
              <a:rPr lang="tr-TR" smtClean="0"/>
              <a:t>10.03.2025</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393046A7-1631-4A1C-A2CB-3ACF4690FEFD}" type="slidenum">
              <a:rPr lang="tr-TR" smtClean="0"/>
              <a:t>‹#›</a:t>
            </a:fld>
            <a:endParaRPr lang="tr-TR"/>
          </a:p>
        </p:txBody>
      </p:sp>
    </p:spTree>
    <p:extLst>
      <p:ext uri="{BB962C8B-B14F-4D97-AF65-F5344CB8AC3E}">
        <p14:creationId xmlns:p14="http://schemas.microsoft.com/office/powerpoint/2010/main" val="1574161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947F5F2-E261-4F0A-96DC-2186F1414E44}" type="datetimeFigureOut">
              <a:rPr lang="tr-TR" smtClean="0"/>
              <a:t>10.03.2025</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93046A7-1631-4A1C-A2CB-3ACF4690FEFD}" type="slidenum">
              <a:rPr lang="tr-TR" smtClean="0"/>
              <a:t>‹#›</a:t>
            </a:fld>
            <a:endParaRPr lang="tr-TR"/>
          </a:p>
        </p:txBody>
      </p:sp>
    </p:spTree>
    <p:extLst>
      <p:ext uri="{BB962C8B-B14F-4D97-AF65-F5344CB8AC3E}">
        <p14:creationId xmlns:p14="http://schemas.microsoft.com/office/powerpoint/2010/main" val="357634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a:t>Resim eklemek için simgeye tıklayın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947F5F2-E261-4F0A-96DC-2186F1414E44}" type="datetimeFigureOut">
              <a:rPr lang="tr-TR" smtClean="0"/>
              <a:t>10.03.2025</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93046A7-1631-4A1C-A2CB-3ACF4690FEFD}" type="slidenum">
              <a:rPr lang="tr-TR" smtClean="0"/>
              <a:t>‹#›</a:t>
            </a:fld>
            <a:endParaRPr lang="tr-TR"/>
          </a:p>
        </p:txBody>
      </p:sp>
    </p:spTree>
    <p:extLst>
      <p:ext uri="{BB962C8B-B14F-4D97-AF65-F5344CB8AC3E}">
        <p14:creationId xmlns:p14="http://schemas.microsoft.com/office/powerpoint/2010/main" val="3657609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0947F5F2-E261-4F0A-96DC-2186F1414E44}" type="datetimeFigureOut">
              <a:rPr lang="tr-TR" smtClean="0"/>
              <a:t>10.03.2025</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393046A7-1631-4A1C-A2CB-3ACF4690FEFD}" type="slidenum">
              <a:rPr lang="tr-TR" smtClean="0"/>
              <a:t>‹#›</a:t>
            </a:fld>
            <a:endParaRPr lang="tr-TR"/>
          </a:p>
        </p:txBody>
      </p:sp>
    </p:spTree>
    <p:extLst>
      <p:ext uri="{BB962C8B-B14F-4D97-AF65-F5344CB8AC3E}">
        <p14:creationId xmlns:p14="http://schemas.microsoft.com/office/powerpoint/2010/main" val="1181611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4CEB62-A767-65C2-22B3-4D8D5CEC7D23}"/>
              </a:ext>
            </a:extLst>
          </p:cNvPr>
          <p:cNvSpPr>
            <a:spLocks noGrp="1"/>
          </p:cNvSpPr>
          <p:nvPr>
            <p:ph type="ctrTitle"/>
          </p:nvPr>
        </p:nvSpPr>
        <p:spPr/>
        <p:txBody>
          <a:bodyPr/>
          <a:lstStyle/>
          <a:p>
            <a:r>
              <a:rPr lang="tr-TR" dirty="0"/>
              <a:t>KADINA YÖNELİK ŞİDDETLE MÜCADELEDE DEVLETİN POZİTİF </a:t>
            </a:r>
            <a:r>
              <a:rPr lang="tr-TR" dirty="0" smtClean="0"/>
              <a:t>YÜKÜMLÜL</a:t>
            </a:r>
            <a:r>
              <a:rPr lang="en-US" smtClean="0"/>
              <a:t>ÜKLERİ</a:t>
            </a:r>
            <a:endParaRPr lang="tr-TR" dirty="0"/>
          </a:p>
        </p:txBody>
      </p:sp>
      <p:sp>
        <p:nvSpPr>
          <p:cNvPr id="3" name="Alt Başlık 2">
            <a:extLst>
              <a:ext uri="{FF2B5EF4-FFF2-40B4-BE49-F238E27FC236}">
                <a16:creationId xmlns:a16="http://schemas.microsoft.com/office/drawing/2014/main" id="{5EF7ED20-0755-2ED7-C53A-A19A0FECB0A3}"/>
              </a:ext>
            </a:extLst>
          </p:cNvPr>
          <p:cNvSpPr>
            <a:spLocks noGrp="1"/>
          </p:cNvSpPr>
          <p:nvPr>
            <p:ph type="subTitle" idx="1"/>
          </p:nvPr>
        </p:nvSpPr>
        <p:spPr/>
        <p:txBody>
          <a:bodyPr>
            <a:normAutofit fontScale="92500" lnSpcReduction="10000"/>
          </a:bodyPr>
          <a:lstStyle/>
          <a:p>
            <a:endParaRPr lang="tr-TR" sz="2400" dirty="0"/>
          </a:p>
          <a:p>
            <a:r>
              <a:rPr lang="tr-TR" sz="2400" dirty="0"/>
              <a:t>Dr. M. GÖZDE ATASAYAN</a:t>
            </a:r>
          </a:p>
        </p:txBody>
      </p:sp>
    </p:spTree>
    <p:extLst>
      <p:ext uri="{BB962C8B-B14F-4D97-AF65-F5344CB8AC3E}">
        <p14:creationId xmlns:p14="http://schemas.microsoft.com/office/powerpoint/2010/main" val="3404429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261A2C-CCCD-189D-DA1A-1560E188BCD9}"/>
              </a:ext>
            </a:extLst>
          </p:cNvPr>
          <p:cNvSpPr>
            <a:spLocks noGrp="1"/>
          </p:cNvSpPr>
          <p:nvPr>
            <p:ph type="title"/>
          </p:nvPr>
        </p:nvSpPr>
        <p:spPr/>
        <p:txBody>
          <a:bodyPr/>
          <a:lstStyle/>
          <a:p>
            <a:r>
              <a:rPr lang="tr-TR" dirty="0"/>
              <a:t>İNSAN HAKLARI HUKUKU BELGELERİ</a:t>
            </a:r>
          </a:p>
        </p:txBody>
      </p:sp>
      <p:sp>
        <p:nvSpPr>
          <p:cNvPr id="3" name="İçerik Yer Tutucusu 2">
            <a:extLst>
              <a:ext uri="{FF2B5EF4-FFF2-40B4-BE49-F238E27FC236}">
                <a16:creationId xmlns:a16="http://schemas.microsoft.com/office/drawing/2014/main" id="{A30CB837-08D2-31D5-A96B-A7AC2FE01984}"/>
              </a:ext>
            </a:extLst>
          </p:cNvPr>
          <p:cNvSpPr>
            <a:spLocks noGrp="1"/>
          </p:cNvSpPr>
          <p:nvPr>
            <p:ph idx="1"/>
          </p:nvPr>
        </p:nvSpPr>
        <p:spPr>
          <a:xfrm>
            <a:off x="518849" y="1720850"/>
            <a:ext cx="11355099" cy="4971498"/>
          </a:xfrm>
        </p:spPr>
        <p:txBody>
          <a:bodyPr>
            <a:normAutofit lnSpcReduction="10000"/>
          </a:bodyPr>
          <a:lstStyle/>
          <a:p>
            <a:pPr algn="l" fontAlgn="base"/>
            <a:r>
              <a:rPr lang="tr-TR" b="0" i="0" dirty="0">
                <a:solidFill>
                  <a:srgbClr val="FFFFFF"/>
                </a:solidFill>
                <a:effectLst/>
                <a:latin typeface="Exo"/>
              </a:rPr>
              <a:t>Bölüm 6 – Soruşturma, kovuşturma, usul hukuku ve koruyucu önlemler</a:t>
            </a:r>
          </a:p>
          <a:p>
            <a:pPr algn="just" fontAlgn="base"/>
            <a:r>
              <a:rPr lang="tr-TR" b="1" i="0" dirty="0">
                <a:solidFill>
                  <a:srgbClr val="7030A0"/>
                </a:solidFill>
                <a:effectLst/>
                <a:latin typeface="Exo"/>
              </a:rPr>
              <a:t>Madde 49 – Genel yükümlülükler</a:t>
            </a:r>
            <a:endParaRPr lang="tr-TR" b="0" i="0" dirty="0">
              <a:solidFill>
                <a:srgbClr val="7030A0"/>
              </a:solidFill>
              <a:effectLst/>
              <a:latin typeface="Exo"/>
            </a:endParaRPr>
          </a:p>
          <a:p>
            <a:pPr algn="just" fontAlgn="base">
              <a:buFont typeface="+mj-lt"/>
              <a:buAutoNum type="arabicPeriod"/>
            </a:pPr>
            <a:r>
              <a:rPr lang="tr-TR" b="0" i="0" dirty="0">
                <a:solidFill>
                  <a:srgbClr val="7030A0"/>
                </a:solidFill>
                <a:effectLst/>
                <a:latin typeface="Exo"/>
              </a:rPr>
              <a:t>Taraf Devletler, bu Sözleşme’nin kapsamına giren bütün şiddet biçimleriyle ilgili soruşturma ve yargılamaların usule aykırı bir gecikme olmaksızın görülmesini ve ceza davasının tüm aşamalarında mağdurun haklarının dikkate alınmasını sağlamak üzere gereken yasal veya diğer tedbirleri alır.</a:t>
            </a:r>
          </a:p>
          <a:p>
            <a:pPr algn="just" fontAlgn="base">
              <a:buFont typeface="+mj-lt"/>
              <a:buAutoNum type="arabicPeriod"/>
            </a:pPr>
            <a:r>
              <a:rPr lang="tr-TR" b="0" i="0" dirty="0">
                <a:solidFill>
                  <a:srgbClr val="7030A0"/>
                </a:solidFill>
                <a:effectLst/>
                <a:latin typeface="Exo"/>
              </a:rPr>
              <a:t>Taraf Devletler, bu </a:t>
            </a:r>
            <a:r>
              <a:rPr lang="tr-TR" b="0" i="0" dirty="0" err="1">
                <a:solidFill>
                  <a:srgbClr val="7030A0"/>
                </a:solidFill>
                <a:effectLst/>
                <a:latin typeface="Exo"/>
              </a:rPr>
              <a:t>Sözleşme’de</a:t>
            </a:r>
            <a:r>
              <a:rPr lang="tr-TR" b="0" i="0" dirty="0">
                <a:solidFill>
                  <a:srgbClr val="7030A0"/>
                </a:solidFill>
                <a:effectLst/>
                <a:latin typeface="Exo"/>
              </a:rPr>
              <a:t> tanımlanan suçların etkili biçimde soruşturulmasını ve kovuşturulmasını sağlamak üzere, temel insan hakları ilkelerine uygun biçimde ve cinsiyetlendirilmiş şiddet anlayışını göz önünde bulundurarak, gereken yasal veya diğer tedbirleri alır.</a:t>
            </a:r>
          </a:p>
          <a:p>
            <a:pPr algn="just" fontAlgn="base"/>
            <a:r>
              <a:rPr lang="tr-TR" b="1" i="0" dirty="0">
                <a:solidFill>
                  <a:srgbClr val="7030A0"/>
                </a:solidFill>
                <a:effectLst/>
                <a:latin typeface="Exo"/>
              </a:rPr>
              <a:t>Madde 50 – Acil müdahale, önleme ve koruma</a:t>
            </a:r>
            <a:endParaRPr lang="tr-TR" b="0" i="0" dirty="0">
              <a:solidFill>
                <a:srgbClr val="7030A0"/>
              </a:solidFill>
              <a:effectLst/>
              <a:latin typeface="Exo"/>
            </a:endParaRPr>
          </a:p>
          <a:p>
            <a:pPr algn="just" fontAlgn="base">
              <a:buFont typeface="+mj-lt"/>
              <a:buAutoNum type="arabicPeriod"/>
            </a:pPr>
            <a:r>
              <a:rPr lang="tr-TR" b="0" i="0" dirty="0">
                <a:solidFill>
                  <a:srgbClr val="7030A0"/>
                </a:solidFill>
                <a:effectLst/>
                <a:latin typeface="Exo"/>
              </a:rPr>
              <a:t>Taraf Devletler bu Sözleşme kapsamına giren bütün şiddet biçimlerine karşı, sorumlu kolluk kuvvetlerinin mağdurlara yeterli ve acil koruma sunarak derhal ve gerektiği gibi müdahale etmelerini sağlamak üzere gereken yasal veya diğer tedbirleri alır.</a:t>
            </a:r>
          </a:p>
          <a:p>
            <a:pPr algn="just" fontAlgn="base">
              <a:buFont typeface="+mj-lt"/>
              <a:buAutoNum type="arabicPeriod"/>
            </a:pPr>
            <a:r>
              <a:rPr lang="tr-TR" b="0" i="0" dirty="0">
                <a:solidFill>
                  <a:srgbClr val="7030A0"/>
                </a:solidFill>
                <a:effectLst/>
                <a:latin typeface="Exo"/>
              </a:rPr>
              <a:t>Taraf Devletler, sorumlu kolluk kuvvetlerinin bu Sözleşme kapsamına giren bütün şiddet biçimlerinin önlenmesi ve bunlara karşı koruma sağlanması için, önleyici operasyonel tedbirlerin alınması ve delillerin toplanması da dahil, anında ve gerektiği gibi müdahale etmelerini sağlamak üzere gereken yasal veya diğer tedbirleri alır.</a:t>
            </a:r>
          </a:p>
          <a:p>
            <a:endParaRPr lang="tr-TR" dirty="0"/>
          </a:p>
        </p:txBody>
      </p:sp>
    </p:spTree>
    <p:extLst>
      <p:ext uri="{BB962C8B-B14F-4D97-AF65-F5344CB8AC3E}">
        <p14:creationId xmlns:p14="http://schemas.microsoft.com/office/powerpoint/2010/main" val="3957287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AE821D-FAE0-2666-61D6-E657157690C6}"/>
              </a:ext>
            </a:extLst>
          </p:cNvPr>
          <p:cNvSpPr>
            <a:spLocks noGrp="1"/>
          </p:cNvSpPr>
          <p:nvPr>
            <p:ph type="title"/>
          </p:nvPr>
        </p:nvSpPr>
        <p:spPr/>
        <p:txBody>
          <a:bodyPr/>
          <a:lstStyle/>
          <a:p>
            <a:r>
              <a:rPr lang="tr-TR" dirty="0"/>
              <a:t>İNSAN HAKLARI HUKUKU BELGELERİ</a:t>
            </a:r>
          </a:p>
        </p:txBody>
      </p:sp>
      <p:sp>
        <p:nvSpPr>
          <p:cNvPr id="3" name="İçerik Yer Tutucusu 2">
            <a:extLst>
              <a:ext uri="{FF2B5EF4-FFF2-40B4-BE49-F238E27FC236}">
                <a16:creationId xmlns:a16="http://schemas.microsoft.com/office/drawing/2014/main" id="{426E73BA-838A-D5E9-04A3-9D0EA6EAAC80}"/>
              </a:ext>
            </a:extLst>
          </p:cNvPr>
          <p:cNvSpPr>
            <a:spLocks noGrp="1"/>
          </p:cNvSpPr>
          <p:nvPr>
            <p:ph idx="1"/>
          </p:nvPr>
        </p:nvSpPr>
        <p:spPr>
          <a:xfrm>
            <a:off x="1154954" y="2319130"/>
            <a:ext cx="10387689" cy="4293704"/>
          </a:xfrm>
        </p:spPr>
        <p:txBody>
          <a:bodyPr/>
          <a:lstStyle/>
          <a:p>
            <a:pPr algn="just">
              <a:lnSpc>
                <a:spcPct val="107000"/>
              </a:lnSpc>
              <a:spcAft>
                <a:spcPts val="800"/>
              </a:spcAft>
            </a:pPr>
            <a:r>
              <a:rPr lang="tr-TR" sz="2000" b="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BM Pekin Eylem Platformunda </a:t>
            </a:r>
            <a:r>
              <a:rPr lang="tr-TR"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şiddet: ‘‘Kadının fiziksel, cinsel veya psikolojik zarar görmesiyle veya acı çekmesiyle sonuçlanan; bu tip hareketlerin tehdidini, baskıyı ya da özgürlüğün keyfi engellenmesini de içeren, ister toplum önünde ister özel yaşamda meydana gelmiş olsun, cinsiyete dayalı her türden şiddet’’ olarak tanımlanmaktadır. </a:t>
            </a:r>
            <a:r>
              <a:rPr lang="tr-TR" sz="2000" b="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Birleşmiş Milletler Kadınlara Karşı Her Türlü Ayrımcılığın Tasfiyesi Komitesi </a:t>
            </a:r>
            <a:r>
              <a:rPr lang="tr-TR"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de kadınlara yönelik toplumsal cinsiyete dayalı şiddeti, “bir kadına sırf kadın olduğu için yöneltilen ya da oransız bir şekilde kadınları etkileyen şiddet” olarak ifade etmektedir. Mayıs 2011’de devletlerin imzasına açılan </a:t>
            </a:r>
            <a:r>
              <a:rPr lang="tr-TR" sz="2000" b="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Kadına Yönelik Şiddet ve Ev İçi Şiddetin Önlenmesi ve Bunlarla Mücadeleye İlişkin Avrupa Konseyi Sözleşmesi’nde </a:t>
            </a:r>
            <a:r>
              <a:rPr lang="tr-TR"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ise kadına karşı şiddetten, “kadınlara karşı bir insan hakları ihlali ve ayrımcılık anlaşılacağı” ve “bu terimin toplumsal cinsiyete dayalı tüm şiddet eylemlerini kapsayacağı” ifade edilmektedir. </a:t>
            </a:r>
            <a:endParaRPr lang="tr-TR" sz="200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271889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AE0547-02DA-FCA6-CB3E-711E22FF0987}"/>
              </a:ext>
            </a:extLst>
          </p:cNvPr>
          <p:cNvSpPr>
            <a:spLocks noGrp="1"/>
          </p:cNvSpPr>
          <p:nvPr>
            <p:ph type="title"/>
          </p:nvPr>
        </p:nvSpPr>
        <p:spPr/>
        <p:txBody>
          <a:bodyPr/>
          <a:lstStyle/>
          <a:p>
            <a:r>
              <a:rPr lang="tr-TR" dirty="0"/>
              <a:t>İNSAN HAKLARI HUKUKU BELGELERİ</a:t>
            </a:r>
          </a:p>
        </p:txBody>
      </p:sp>
      <p:sp>
        <p:nvSpPr>
          <p:cNvPr id="3" name="İçerik Yer Tutucusu 2">
            <a:extLst>
              <a:ext uri="{FF2B5EF4-FFF2-40B4-BE49-F238E27FC236}">
                <a16:creationId xmlns:a16="http://schemas.microsoft.com/office/drawing/2014/main" id="{F137A216-2237-93E7-ED54-640E0E023BED}"/>
              </a:ext>
            </a:extLst>
          </p:cNvPr>
          <p:cNvSpPr>
            <a:spLocks noGrp="1"/>
          </p:cNvSpPr>
          <p:nvPr>
            <p:ph idx="1"/>
          </p:nvPr>
        </p:nvSpPr>
        <p:spPr>
          <a:xfrm>
            <a:off x="490330" y="2027583"/>
            <a:ext cx="11343861" cy="4625007"/>
          </a:xfrm>
        </p:spPr>
        <p:txBody>
          <a:bodyPr/>
          <a:lstStyle/>
          <a:p>
            <a:endParaRPr lang="tr-TR"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tr-TR"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CEDAW Komitesi, 19 Sayılı Tavsiye Kararında, toplumsal cinsiyete dayalı şiddetin, CEDAW</a:t>
            </a:r>
            <a:r>
              <a:rPr lang="en-US"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
            </a:r>
            <a:r>
              <a:rPr lang="tr-TR" sz="2000" kern="1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ın</a:t>
            </a:r>
            <a:r>
              <a:rPr lang="tr-TR"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kadına yönelik ayrımcılığı tanımlayan 1. maddesi kapsamındaki bir ayrımcılık biçimi olduğunu ifade ederek; kadına karşı şiddeti </a:t>
            </a:r>
            <a:r>
              <a:rPr lang="en-US"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
            </a:r>
            <a:r>
              <a:rPr lang="tr-TR" sz="2000"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bir kadının sırf kadın olması nedeniyle maruz kaldığı veya</a:t>
            </a:r>
            <a:r>
              <a:rPr lang="tr-TR"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tr-TR" sz="2000"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kadınları artan oranlarda etkileyen şiddeti</a:t>
            </a:r>
            <a:r>
              <a:rPr lang="en-US"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
            </a:r>
            <a:r>
              <a:rPr lang="tr-TR"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ifade ettiğini belirtmiştir. Komiteye göre bu şiddet, kadına fiziksel, zihinsel ya da cinsel yönden zarar veya acıya neden olan davranışları, bu davranışlara ilişkin tehditleri, zorlamayı ve özgürlüklerin Komiteye göre toplumsal cinsiyete dayalı şiddet, ilgili Sözleşme hükümleri açıkça şiddeti vurgulamasa da, yaşam hakkının, işkence ve kötü muameleye maruz kalmama hakkının, uluslararası ve ülke içi silahlı çatışma durumlarında insani normlara göre eşit korunma hakkının, aile içinde eşitlik hakkının, en yüksek standartta fiziksel ve ruhsal sağlık hakkının ve adil ve elverişli koşullarda çalışma hakkının ihlal edilebileceği anlamına gelmektedir. (CEDAW Komitesi, 19 Sayılı Tavsiye Kararı, para. 6-7)</a:t>
            </a:r>
            <a:endParaRPr lang="tr-TR" sz="200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374327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11181E-CDEF-4327-7BEF-F32395E253E3}"/>
              </a:ext>
            </a:extLst>
          </p:cNvPr>
          <p:cNvSpPr>
            <a:spLocks noGrp="1"/>
          </p:cNvSpPr>
          <p:nvPr>
            <p:ph type="title"/>
          </p:nvPr>
        </p:nvSpPr>
        <p:spPr/>
        <p:txBody>
          <a:bodyPr/>
          <a:lstStyle/>
          <a:p>
            <a:r>
              <a:rPr lang="tr-TR" dirty="0"/>
              <a:t>İNSAN HAKLARI HUKUKU BELGELERİ</a:t>
            </a:r>
          </a:p>
        </p:txBody>
      </p:sp>
      <p:sp>
        <p:nvSpPr>
          <p:cNvPr id="3" name="İçerik Yer Tutucusu 2">
            <a:extLst>
              <a:ext uri="{FF2B5EF4-FFF2-40B4-BE49-F238E27FC236}">
                <a16:creationId xmlns:a16="http://schemas.microsoft.com/office/drawing/2014/main" id="{9CEFABB3-B897-EF1F-8945-03640CFE5A40}"/>
              </a:ext>
            </a:extLst>
          </p:cNvPr>
          <p:cNvSpPr>
            <a:spLocks noGrp="1"/>
          </p:cNvSpPr>
          <p:nvPr>
            <p:ph idx="1"/>
          </p:nvPr>
        </p:nvSpPr>
        <p:spPr>
          <a:xfrm>
            <a:off x="225287" y="1948069"/>
            <a:ext cx="11741425" cy="4810539"/>
          </a:xfrm>
        </p:spPr>
        <p:txBody>
          <a:bodyPr/>
          <a:lstStyle/>
          <a:p>
            <a:endParaRPr lang="tr-TR" sz="18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tr-TR" sz="2400" kern="100"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CEDAW </a:t>
            </a:r>
            <a:r>
              <a:rPr lang="tr-TR" sz="24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Komitesi, 35 </a:t>
            </a:r>
            <a:r>
              <a:rPr lang="tr-TR" sz="2400" kern="1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nolu</a:t>
            </a:r>
            <a:r>
              <a:rPr lang="tr-TR" sz="24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Genel Tavsiye Kararında ise Kadınlara yönelik toplumsal cinsiyet dayalı şiddetin, tecavüz, aile içi şiddet veya zararlı uygulamalar da dahil belli durumlarda işkence, zalim, insanlık dışı ve aşağılayıcı muamele ile eşdeğer olduğunu teyit etmiş; kadınlara yönelik toplumsal cinsiyete dayalı şiddet eylemlerinin ne zaman işkence veya kötü muamele olarak kabul edileceğini, kadınların maruz kaldığı acı ve sıkıntıların derecesini anlamanın toplumsal cinsiyet hassasiyetli bir yaklaşımı gerektirdiğini ve bir eylemin işkence olarak kabul edilmesi için gereken amaç ve niyet unsurlarının bu tür eylemler bir cinsiyete yönelik gerçekleştirildiğinde veya kişinin cinsiyetine dayalı olarak o kişiye yöneltildiğinde tamamlandığını kabul etmiştir (CEDAW Komitesi, 35 sayılı Genel Tavsiye Kararı, para. 16-17).</a:t>
            </a:r>
            <a:endParaRPr lang="tr-TR"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476427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86E1F9-B830-A0FF-060A-A685657161DA}"/>
              </a:ext>
            </a:extLst>
          </p:cNvPr>
          <p:cNvSpPr>
            <a:spLocks noGrp="1"/>
          </p:cNvSpPr>
          <p:nvPr>
            <p:ph type="title"/>
          </p:nvPr>
        </p:nvSpPr>
        <p:spPr/>
        <p:txBody>
          <a:bodyPr/>
          <a:lstStyle/>
          <a:p>
            <a:r>
              <a:rPr lang="tr-TR" dirty="0"/>
              <a:t>İNSAN HAKLARI HUKUKU BELGELERİ</a:t>
            </a:r>
          </a:p>
        </p:txBody>
      </p:sp>
      <p:sp>
        <p:nvSpPr>
          <p:cNvPr id="3" name="İçerik Yer Tutucusu 2">
            <a:extLst>
              <a:ext uri="{FF2B5EF4-FFF2-40B4-BE49-F238E27FC236}">
                <a16:creationId xmlns:a16="http://schemas.microsoft.com/office/drawing/2014/main" id="{F59483A7-4D98-1F99-BB01-03EBEF5021D8}"/>
              </a:ext>
            </a:extLst>
          </p:cNvPr>
          <p:cNvSpPr>
            <a:spLocks noGrp="1"/>
          </p:cNvSpPr>
          <p:nvPr>
            <p:ph idx="1"/>
          </p:nvPr>
        </p:nvSpPr>
        <p:spPr>
          <a:xfrm>
            <a:off x="503584" y="1974574"/>
            <a:ext cx="11436626" cy="4784034"/>
          </a:xfrm>
        </p:spPr>
        <p:txBody>
          <a:bodyPr/>
          <a:lstStyle/>
          <a:p>
            <a:pPr algn="just">
              <a:lnSpc>
                <a:spcPct val="107000"/>
              </a:lnSpc>
              <a:spcAft>
                <a:spcPts val="800"/>
              </a:spcAft>
            </a:pPr>
            <a:endParaRPr lang="tr-TR"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İstanbul Sözleşmesi, 3/a maddesinde kadına karşı şiddeti şu şekilde tanımlamıştır: </a:t>
            </a:r>
            <a:r>
              <a:rPr lang="tr-TR" sz="2000"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“Kadınlara Karşı şiddetten kadınlara karşı bir insan hakları ihlali ve ayrımcılık anlaşılacak ve bu terim, ister kamu ister özel yaşamda meydana gelsinler, söz konusu eylemlerde bulunma tehdidi, zorlama veya özgürlüğün rastgele bir biçimde kısıtlanması da dahil olmak üzere, kadınlara fiziksel, cinsel, psikolojik veya ekonomik zarar ve acı verilmesi sonucunu doğuracak toplumsal cinsiyete dayalı tüm şiddet eylemleri olarak anlaşılacaktır.”</a:t>
            </a:r>
            <a:endParaRPr lang="tr-TR" sz="200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Sözleşme toplumsal cinsiyeti ise </a:t>
            </a:r>
            <a:r>
              <a:rPr lang="tr-TR" sz="2000"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“herhangi bir toplumun, kadınlar ve erkekler için uygun olduğunu düşündüğü sosyal anlamda oluşturulmuş roller, davranışlar, faaliyetler ve özellikler olarak” </a:t>
            </a:r>
            <a:r>
              <a:rPr lang="tr-TR"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tanımlamıştır. Sözleşme</a:t>
            </a:r>
            <a:r>
              <a:rPr lang="en-US"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
            </a:r>
            <a:r>
              <a:rPr lang="tr-TR" sz="2000" kern="1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nin</a:t>
            </a:r>
            <a:r>
              <a:rPr lang="tr-TR"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3/d maddesinde ise,</a:t>
            </a:r>
            <a:r>
              <a:rPr lang="tr-TR" sz="2000"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tr-TR"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kadınlara karşı toplumsal cinsiyete dayalı şiddet, </a:t>
            </a:r>
            <a:r>
              <a:rPr lang="tr-TR" sz="2000"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“bir kadına kadın olduğu için yöneltilen ya da kadınları orantısız olarak etkileyen şiddet” </a:t>
            </a:r>
            <a:r>
              <a:rPr lang="tr-TR"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şeklinde tanımlanmıştır.</a:t>
            </a:r>
            <a:endParaRPr lang="tr-TR" sz="200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783588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6449C8-FE66-3D9F-F6C5-BABC84AF8D92}"/>
              </a:ext>
            </a:extLst>
          </p:cNvPr>
          <p:cNvSpPr>
            <a:spLocks noGrp="1"/>
          </p:cNvSpPr>
          <p:nvPr>
            <p:ph type="title"/>
          </p:nvPr>
        </p:nvSpPr>
        <p:spPr/>
        <p:txBody>
          <a:bodyPr/>
          <a:lstStyle/>
          <a:p>
            <a:r>
              <a:rPr lang="tr-TR" dirty="0"/>
              <a:t>İHAM KARARLARI</a:t>
            </a:r>
          </a:p>
        </p:txBody>
      </p:sp>
      <p:sp>
        <p:nvSpPr>
          <p:cNvPr id="3" name="İçerik Yer Tutucusu 2">
            <a:extLst>
              <a:ext uri="{FF2B5EF4-FFF2-40B4-BE49-F238E27FC236}">
                <a16:creationId xmlns:a16="http://schemas.microsoft.com/office/drawing/2014/main" id="{E6F67512-4C6C-994F-E29F-B8C28798B9A3}"/>
              </a:ext>
            </a:extLst>
          </p:cNvPr>
          <p:cNvSpPr>
            <a:spLocks noGrp="1"/>
          </p:cNvSpPr>
          <p:nvPr>
            <p:ph idx="1"/>
          </p:nvPr>
        </p:nvSpPr>
        <p:spPr>
          <a:xfrm>
            <a:off x="333319" y="1940892"/>
            <a:ext cx="11553881" cy="4738204"/>
          </a:xfrm>
        </p:spPr>
        <p:txBody>
          <a:bodyPr>
            <a:normAutofit/>
          </a:bodyPr>
          <a:lstStyle/>
          <a:p>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tr-TR" sz="21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Opuz</a:t>
            </a:r>
            <a:r>
              <a:rPr lang="tr-TR" sz="2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v. Türkiye, Başvuru No:33401/02, 09.06.2009.</a:t>
            </a:r>
          </a:p>
          <a:p>
            <a:pPr algn="just">
              <a:lnSpc>
                <a:spcPct val="107000"/>
              </a:lnSpc>
              <a:spcAft>
                <a:spcPts val="800"/>
              </a:spcAft>
            </a:pPr>
            <a:r>
              <a:rPr lang="tr-TR" sz="21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E.S. ve Diğerleri v. Slovakya, Başvuru No: 8227/04, 15.09.2009.</a:t>
            </a:r>
          </a:p>
          <a:p>
            <a:pPr algn="just">
              <a:lnSpc>
                <a:spcPct val="107000"/>
              </a:lnSpc>
              <a:spcAft>
                <a:spcPts val="800"/>
              </a:spcAft>
            </a:pPr>
            <a:r>
              <a:rPr lang="tr-TR" sz="2100" kern="1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Valiuliene</a:t>
            </a:r>
            <a:r>
              <a:rPr lang="tr-TR" sz="21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v. Litvanya, Başvuru No: 33234/07, 26.03.2013.</a:t>
            </a:r>
          </a:p>
          <a:p>
            <a:pPr algn="just">
              <a:lnSpc>
                <a:spcPct val="107000"/>
              </a:lnSpc>
              <a:spcAft>
                <a:spcPts val="800"/>
              </a:spcAft>
            </a:pPr>
            <a:r>
              <a:rPr lang="tr-TR" sz="2100" kern="1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Eremia</a:t>
            </a:r>
            <a:r>
              <a:rPr lang="tr-TR" sz="21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v. Moldova, Başvuru No: 3564/11, 28.08.2013.</a:t>
            </a:r>
          </a:p>
          <a:p>
            <a:pPr algn="just">
              <a:lnSpc>
                <a:spcPct val="107000"/>
              </a:lnSpc>
              <a:spcAft>
                <a:spcPts val="800"/>
              </a:spcAft>
            </a:pPr>
            <a:r>
              <a:rPr lang="tr-TR" sz="21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T.M. ve C.M. v. Moldova, Başvuru No: 26608/11, 28.04.2014.</a:t>
            </a:r>
          </a:p>
          <a:p>
            <a:pPr algn="just">
              <a:lnSpc>
                <a:spcPct val="107000"/>
              </a:lnSpc>
              <a:spcAft>
                <a:spcPts val="800"/>
              </a:spcAft>
            </a:pPr>
            <a:r>
              <a:rPr lang="tr-TR" sz="21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Durmaz v. Türkiye, Başvuru No: 3621/07, 13.11.2014.</a:t>
            </a:r>
          </a:p>
          <a:p>
            <a:endParaRPr lang="tr-TR" dirty="0"/>
          </a:p>
        </p:txBody>
      </p:sp>
    </p:spTree>
    <p:extLst>
      <p:ext uri="{BB962C8B-B14F-4D97-AF65-F5344CB8AC3E}">
        <p14:creationId xmlns:p14="http://schemas.microsoft.com/office/powerpoint/2010/main" val="1094096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7BB480-6131-79CB-335D-19343F15EEAB}"/>
              </a:ext>
            </a:extLst>
          </p:cNvPr>
          <p:cNvSpPr>
            <a:spLocks noGrp="1"/>
          </p:cNvSpPr>
          <p:nvPr>
            <p:ph type="title"/>
          </p:nvPr>
        </p:nvSpPr>
        <p:spPr/>
        <p:txBody>
          <a:bodyPr/>
          <a:lstStyle/>
          <a:p>
            <a:r>
              <a:rPr lang="tr-TR" dirty="0"/>
              <a:t>İHAM KARARLARI</a:t>
            </a:r>
          </a:p>
        </p:txBody>
      </p:sp>
      <p:sp>
        <p:nvSpPr>
          <p:cNvPr id="3" name="İçerik Yer Tutucusu 2">
            <a:extLst>
              <a:ext uri="{FF2B5EF4-FFF2-40B4-BE49-F238E27FC236}">
                <a16:creationId xmlns:a16="http://schemas.microsoft.com/office/drawing/2014/main" id="{4123CC54-01BF-4C24-3352-8BA129507B8E}"/>
              </a:ext>
            </a:extLst>
          </p:cNvPr>
          <p:cNvSpPr>
            <a:spLocks noGrp="1"/>
          </p:cNvSpPr>
          <p:nvPr>
            <p:ph idx="1"/>
          </p:nvPr>
        </p:nvSpPr>
        <p:spPr>
          <a:xfrm>
            <a:off x="914400" y="2372139"/>
            <a:ext cx="10204174" cy="4253948"/>
          </a:xfrm>
        </p:spPr>
        <p:txBody>
          <a:bodyPr/>
          <a:lstStyle/>
          <a:p>
            <a:pPr algn="just">
              <a:lnSpc>
                <a:spcPct val="107000"/>
              </a:lnSpc>
              <a:spcAft>
                <a:spcPts val="800"/>
              </a:spcAft>
            </a:pPr>
            <a:r>
              <a:rPr lang="tr-TR"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Civek v. Türkiye, Başvuru No: 55354/11, 23.02.2016.</a:t>
            </a:r>
          </a:p>
          <a:p>
            <a:pPr algn="just">
              <a:lnSpc>
                <a:spcPct val="107000"/>
              </a:lnSpc>
              <a:spcAft>
                <a:spcPts val="800"/>
              </a:spcAft>
            </a:pPr>
            <a:r>
              <a:rPr lang="tr-TR"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M.G. v. Türkiye, Başvuru No: 646/10, 22.03.2016.</a:t>
            </a:r>
          </a:p>
          <a:p>
            <a:pPr algn="just">
              <a:lnSpc>
                <a:spcPct val="107000"/>
              </a:lnSpc>
              <a:spcAft>
                <a:spcPts val="800"/>
              </a:spcAft>
            </a:pPr>
            <a:r>
              <a:rPr lang="tr-TR"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Halime Kılıç v. Türkiye, Başvuru No: 63034/11, 28.06.2016.</a:t>
            </a:r>
          </a:p>
          <a:p>
            <a:pPr algn="just">
              <a:lnSpc>
                <a:spcPct val="107000"/>
              </a:lnSpc>
              <a:spcAft>
                <a:spcPts val="800"/>
              </a:spcAft>
            </a:pPr>
            <a:r>
              <a:rPr lang="tr-TR" sz="2000" kern="1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Talpis</a:t>
            </a:r>
            <a:r>
              <a:rPr lang="tr-TR"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v. İtalya, Başvuru No: 41237/14, 02.03.2017.</a:t>
            </a:r>
          </a:p>
          <a:p>
            <a:pPr algn="just">
              <a:lnSpc>
                <a:spcPct val="107000"/>
              </a:lnSpc>
              <a:spcAft>
                <a:spcPts val="800"/>
              </a:spcAft>
            </a:pPr>
            <a:r>
              <a:rPr lang="tr-TR" sz="2000" kern="1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Volodina</a:t>
            </a:r>
            <a:r>
              <a:rPr lang="tr-TR"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v. Rusya, Başvuru No: 41261/17, 09.07.2019.</a:t>
            </a:r>
          </a:p>
          <a:p>
            <a:pPr algn="just"/>
            <a:r>
              <a:rPr lang="en-GB" sz="2000"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Buturugă</a:t>
            </a:r>
            <a:r>
              <a:rPr lang="en-GB" sz="200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v. Roman</a:t>
            </a:r>
            <a:r>
              <a:rPr lang="tr-TR" sz="200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y</a:t>
            </a:r>
            <a:r>
              <a:rPr lang="en-GB" sz="200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tr-TR" sz="2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Başvuru No:</a:t>
            </a:r>
            <a:r>
              <a:rPr lang="en-GB" sz="200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56867/15</a:t>
            </a:r>
            <a:r>
              <a:rPr lang="tr-TR" sz="2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11.</a:t>
            </a:r>
            <a:r>
              <a:rPr lang="tr-TR" sz="200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0</a:t>
            </a:r>
            <a:r>
              <a:rPr lang="en-GB" sz="200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2.2020</a:t>
            </a:r>
            <a:r>
              <a:rPr lang="tr-TR" sz="200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tr-TR"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Volodina</a:t>
            </a:r>
            <a:r>
              <a:rPr lang="tr-TR"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v. Rusya (</a:t>
            </a:r>
            <a:r>
              <a:rPr lang="tr-TR" sz="20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no</a:t>
            </a:r>
            <a:r>
              <a:rPr lang="tr-TR"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2), </a:t>
            </a:r>
            <a:r>
              <a:rPr lang="tr-TR" sz="2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Başvuru No:</a:t>
            </a:r>
            <a:r>
              <a:rPr lang="en-GB" sz="200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40419/19</a:t>
            </a:r>
            <a:r>
              <a:rPr lang="tr-TR" sz="200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2000" b="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14</a:t>
            </a:r>
            <a:r>
              <a:rPr lang="tr-TR" sz="2000" b="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2000" b="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12</a:t>
            </a:r>
            <a:r>
              <a:rPr lang="tr-TR" sz="2000" b="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2000" b="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2021</a:t>
            </a:r>
            <a:r>
              <a:rPr lang="tr-TR" sz="2000" b="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0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tr-TR" sz="20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80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737485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B5A222-8AB4-3D73-E23A-2BDD90AB38DA}"/>
              </a:ext>
            </a:extLst>
          </p:cNvPr>
          <p:cNvSpPr>
            <a:spLocks noGrp="1"/>
          </p:cNvSpPr>
          <p:nvPr>
            <p:ph type="title"/>
          </p:nvPr>
        </p:nvSpPr>
        <p:spPr>
          <a:xfrm>
            <a:off x="901149" y="708624"/>
            <a:ext cx="10249352" cy="5493393"/>
          </a:xfrm>
        </p:spPr>
        <p:txBody>
          <a:bodyPr/>
          <a:lstStyle/>
          <a:p>
            <a:pPr algn="just"/>
            <a:r>
              <a:rPr lang="tr-TR" b="0" i="0" dirty="0">
                <a:solidFill>
                  <a:srgbClr val="292929"/>
                </a:solidFill>
                <a:effectLst/>
                <a:latin typeface="Poppins" panose="00000500000000000000" pitchFamily="2" charset="-94"/>
              </a:rPr>
              <a:t/>
            </a:r>
            <a:br>
              <a:rPr lang="tr-TR" b="0" i="0" dirty="0">
                <a:solidFill>
                  <a:srgbClr val="292929"/>
                </a:solidFill>
                <a:effectLst/>
                <a:latin typeface="Poppins" panose="00000500000000000000" pitchFamily="2" charset="-94"/>
              </a:rPr>
            </a:br>
            <a:r>
              <a:rPr lang="tr-TR" b="0" i="0" dirty="0">
                <a:solidFill>
                  <a:srgbClr val="292929"/>
                </a:solidFill>
                <a:effectLst/>
                <a:latin typeface="Poppins" panose="00000500000000000000" pitchFamily="2" charset="-94"/>
              </a:rPr>
              <a:t>2024 yılı, Türkiye'de kadın cinayetlerinin rekor seviyeye ulaştığı bir yıl oldu: 394 kadın cinayeti işlendi, 258 şüpheli kadın ölümü gerçekleşti.</a:t>
            </a:r>
            <a:endParaRPr lang="tr-TR" dirty="0"/>
          </a:p>
        </p:txBody>
      </p:sp>
      <p:pic>
        <p:nvPicPr>
          <p:cNvPr id="4" name="İçerik Yer Tutucusu 3">
            <a:extLst>
              <a:ext uri="{FF2B5EF4-FFF2-40B4-BE49-F238E27FC236}">
                <a16:creationId xmlns:a16="http://schemas.microsoft.com/office/drawing/2014/main" id="{D7932EB1-FC3E-644A-2837-96FEB0D62B87}"/>
              </a:ext>
            </a:extLst>
          </p:cNvPr>
          <p:cNvPicPr>
            <a:picLocks noGrp="1" noChangeAspect="1"/>
          </p:cNvPicPr>
          <p:nvPr>
            <p:ph idx="1"/>
          </p:nvPr>
        </p:nvPicPr>
        <p:blipFill>
          <a:blip r:embed="rId2" cstate="hqprint">
            <a:extLst>
              <a:ext uri="{28A0092B-C50C-407E-A947-70E740481C1C}">
                <a14:useLocalDpi xmlns:a14="http://schemas.microsoft.com/office/drawing/2010/main" val="0"/>
              </a:ext>
            </a:extLst>
          </a:blip>
          <a:srcRect/>
          <a:stretch>
            <a:fillRect/>
          </a:stretch>
        </p:blipFill>
        <p:spPr bwMode="auto">
          <a:xfrm flipH="1" flipV="1">
            <a:off x="11150501" y="6858000"/>
            <a:ext cx="79253" cy="45719"/>
          </a:xfrm>
          <a:prstGeom prst="rect">
            <a:avLst/>
          </a:prstGeom>
          <a:noFill/>
          <a:ln>
            <a:noFill/>
          </a:ln>
        </p:spPr>
      </p:pic>
    </p:spTree>
    <p:extLst>
      <p:ext uri="{BB962C8B-B14F-4D97-AF65-F5344CB8AC3E}">
        <p14:creationId xmlns:p14="http://schemas.microsoft.com/office/powerpoint/2010/main" val="2053781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D523C10A-735F-C7C8-44A1-8F4EC3E69D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662" y="424071"/>
            <a:ext cx="11198477" cy="64427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1557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11EE3C8D-98DE-1A23-7FCF-AFC9E7F15B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835" y="370838"/>
            <a:ext cx="10681252" cy="58548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4922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E8816D1E-B40E-1313-9660-8E41E187CA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330" y="-25268"/>
            <a:ext cx="10827027" cy="6671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6339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a:extLst>
              <a:ext uri="{FF2B5EF4-FFF2-40B4-BE49-F238E27FC236}">
                <a16:creationId xmlns:a16="http://schemas.microsoft.com/office/drawing/2014/main" id="{B1E4B050-5B8C-36DF-CF18-CB75706EB4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296" y="-21729"/>
            <a:ext cx="11449877" cy="6791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9339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50788C-5BD9-387E-A7BD-F50C5F397461}"/>
              </a:ext>
            </a:extLst>
          </p:cNvPr>
          <p:cNvSpPr>
            <a:spLocks noGrp="1"/>
          </p:cNvSpPr>
          <p:nvPr>
            <p:ph type="title"/>
          </p:nvPr>
        </p:nvSpPr>
        <p:spPr/>
        <p:txBody>
          <a:bodyPr/>
          <a:lstStyle/>
          <a:p>
            <a:r>
              <a:rPr lang="tr-TR" dirty="0"/>
              <a:t>İNSAN HAKLARI HUKUKU BELGELERİ</a:t>
            </a:r>
          </a:p>
        </p:txBody>
      </p:sp>
      <p:sp>
        <p:nvSpPr>
          <p:cNvPr id="3" name="İçerik Yer Tutucusu 2">
            <a:extLst>
              <a:ext uri="{FF2B5EF4-FFF2-40B4-BE49-F238E27FC236}">
                <a16:creationId xmlns:a16="http://schemas.microsoft.com/office/drawing/2014/main" id="{6CC527AA-A691-C968-E15B-E475C8F9FCC7}"/>
              </a:ext>
            </a:extLst>
          </p:cNvPr>
          <p:cNvSpPr>
            <a:spLocks noGrp="1"/>
          </p:cNvSpPr>
          <p:nvPr>
            <p:ph idx="1"/>
          </p:nvPr>
        </p:nvSpPr>
        <p:spPr/>
        <p:txBody>
          <a:bodyPr/>
          <a:lstStyle/>
          <a:p>
            <a:pPr algn="just"/>
            <a:r>
              <a:rPr lang="tr-TR" sz="24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1993 Viyana Dünya İnsan Hakları Konferansı’nda ‘‘Kadınların bütün insan haklarından tam ve eşit olarak yararlanmalarının sağlanmasının’’ hükümetlerin öncelikli görevleri arasında olduğu belirtilmiştir. Yine 1993 BM Kadınlara Yönelik Şiddetin Ortadan Kaldırılması Bildirgesi’nin 1. maddesinde, ister kamusal isterse özel alanda olsun devlet tarafından işlenen ya da göz yumulan fiziksel, cinsel, psikolojik şiddetin kabul edilemeyeceği vurgulanmaktadır. </a:t>
            </a:r>
            <a:endParaRPr lang="tr-TR"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293638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B72EC71-C5DF-E9D8-9347-1A84AF834D9B}"/>
              </a:ext>
            </a:extLst>
          </p:cNvPr>
          <p:cNvSpPr>
            <a:spLocks noGrp="1"/>
          </p:cNvSpPr>
          <p:nvPr>
            <p:ph type="title"/>
          </p:nvPr>
        </p:nvSpPr>
        <p:spPr/>
        <p:txBody>
          <a:bodyPr/>
          <a:lstStyle/>
          <a:p>
            <a:r>
              <a:rPr lang="tr-TR" dirty="0"/>
              <a:t>İNSAN HAKLARI HUKUKU BELGELERİ</a:t>
            </a:r>
          </a:p>
        </p:txBody>
      </p:sp>
      <p:sp>
        <p:nvSpPr>
          <p:cNvPr id="3" name="İçerik Yer Tutucusu 2">
            <a:extLst>
              <a:ext uri="{FF2B5EF4-FFF2-40B4-BE49-F238E27FC236}">
                <a16:creationId xmlns:a16="http://schemas.microsoft.com/office/drawing/2014/main" id="{3057E2B0-9CA0-ACC7-3F1F-09FD2E7E4057}"/>
              </a:ext>
            </a:extLst>
          </p:cNvPr>
          <p:cNvSpPr>
            <a:spLocks noGrp="1"/>
          </p:cNvSpPr>
          <p:nvPr>
            <p:ph idx="1"/>
          </p:nvPr>
        </p:nvSpPr>
        <p:spPr/>
        <p:txBody>
          <a:bodyPr>
            <a:normAutofit/>
          </a:bodyPr>
          <a:lstStyle/>
          <a:p>
            <a:pPr algn="just"/>
            <a:r>
              <a:rPr lang="tr-TR" sz="2400" dirty="0">
                <a:solidFill>
                  <a:srgbClr val="7030A0"/>
                </a:solidFill>
                <a:effectLst/>
                <a:latin typeface="Times New Roman" panose="02020603050405020304" pitchFamily="18" charset="0"/>
                <a:ea typeface="Calibri" panose="020F0502020204030204" pitchFamily="34" charset="0"/>
              </a:rPr>
              <a:t>"Kadınların evrensel insan hakları bildirgesi" olarak anılan 18 Aralık 1979 tarihinde kabul edilip 3 Eylül 1981 yılında yürürlüğe giren Birleşmiş Milletler Kadınlara Karşı Her Türlü Ayrımcılığın Tasfiyesi Sözleşmesi </a:t>
            </a:r>
            <a:r>
              <a:rPr lang="tr-TR" sz="2400" b="1" dirty="0">
                <a:solidFill>
                  <a:srgbClr val="7030A0"/>
                </a:solidFill>
                <a:effectLst/>
                <a:latin typeface="Times New Roman" panose="02020603050405020304" pitchFamily="18" charset="0"/>
                <a:ea typeface="Calibri" panose="020F0502020204030204" pitchFamily="34" charset="0"/>
              </a:rPr>
              <a:t>(CEDAW)</a:t>
            </a:r>
            <a:endParaRPr lang="tr-TR" sz="2400" b="1" dirty="0">
              <a:solidFill>
                <a:srgbClr val="7030A0"/>
              </a:solidFill>
              <a:latin typeface="Times New Roman" panose="02020603050405020304" pitchFamily="18" charset="0"/>
              <a:ea typeface="Calibri" panose="020F0502020204030204" pitchFamily="34" charset="0"/>
            </a:endParaRPr>
          </a:p>
          <a:p>
            <a:pPr algn="just"/>
            <a:r>
              <a:rPr lang="tr-TR" sz="2400" dirty="0">
                <a:solidFill>
                  <a:srgbClr val="7030A0"/>
                </a:solidFill>
                <a:effectLst/>
                <a:latin typeface="Times New Roman" panose="02020603050405020304" pitchFamily="18" charset="0"/>
                <a:ea typeface="Calibri" panose="020F0502020204030204" pitchFamily="34" charset="0"/>
              </a:rPr>
              <a:t>CEDAW Komitesi’nin 1989 tarihi 12 </a:t>
            </a:r>
            <a:r>
              <a:rPr lang="tr-TR" sz="2400" dirty="0" err="1">
                <a:solidFill>
                  <a:srgbClr val="7030A0"/>
                </a:solidFill>
                <a:effectLst/>
                <a:latin typeface="Times New Roman" panose="02020603050405020304" pitchFamily="18" charset="0"/>
                <a:ea typeface="Calibri" panose="020F0502020204030204" pitchFamily="34" charset="0"/>
              </a:rPr>
              <a:t>No’lu</a:t>
            </a:r>
            <a:r>
              <a:rPr lang="tr-TR" sz="2400" dirty="0">
                <a:solidFill>
                  <a:srgbClr val="7030A0"/>
                </a:solidFill>
                <a:effectLst/>
                <a:latin typeface="Times New Roman" panose="02020603050405020304" pitchFamily="18" charset="0"/>
                <a:ea typeface="Calibri" panose="020F0502020204030204" pitchFamily="34" charset="0"/>
              </a:rPr>
              <a:t> Tavsiye Kararı</a:t>
            </a:r>
          </a:p>
          <a:p>
            <a:pPr algn="just"/>
            <a:r>
              <a:rPr lang="tr-TR" sz="2400" dirty="0">
                <a:solidFill>
                  <a:srgbClr val="7030A0"/>
                </a:solidFill>
                <a:latin typeface="Times New Roman" panose="02020603050405020304" pitchFamily="18" charset="0"/>
              </a:rPr>
              <a:t>1992 tarihli 19 </a:t>
            </a:r>
            <a:r>
              <a:rPr lang="tr-TR" sz="2400" dirty="0" err="1">
                <a:solidFill>
                  <a:srgbClr val="7030A0"/>
                </a:solidFill>
                <a:latin typeface="Times New Roman" panose="02020603050405020304" pitchFamily="18" charset="0"/>
              </a:rPr>
              <a:t>No’lu</a:t>
            </a:r>
            <a:r>
              <a:rPr lang="tr-TR" sz="2400" dirty="0">
                <a:solidFill>
                  <a:srgbClr val="7030A0"/>
                </a:solidFill>
                <a:latin typeface="Times New Roman" panose="02020603050405020304" pitchFamily="18" charset="0"/>
              </a:rPr>
              <a:t> Tavsiye Kararı</a:t>
            </a:r>
          </a:p>
          <a:p>
            <a:pPr algn="just"/>
            <a:r>
              <a:rPr lang="tr-TR" sz="2400" dirty="0">
                <a:solidFill>
                  <a:srgbClr val="7030A0"/>
                </a:solidFill>
                <a:effectLst/>
                <a:latin typeface="Times New Roman" panose="02020603050405020304" pitchFamily="18" charset="0"/>
                <a:ea typeface="Calibri" panose="020F0502020204030204" pitchFamily="34" charset="0"/>
              </a:rPr>
              <a:t>2017 tarihli Kadınlara Yönelik Toplumsal Cinsiyete Dayalı Şiddete İlişkin 35 sayılı Genel Tavsiye Kararı</a:t>
            </a:r>
            <a:endParaRPr lang="tr-TR" sz="2400" dirty="0">
              <a:solidFill>
                <a:srgbClr val="7030A0"/>
              </a:solidFill>
              <a:latin typeface="Times New Roman" panose="02020603050405020304" pitchFamily="18" charset="0"/>
            </a:endParaRPr>
          </a:p>
          <a:p>
            <a:pPr algn="just"/>
            <a:endParaRPr lang="tr-TR" sz="2400" dirty="0"/>
          </a:p>
        </p:txBody>
      </p:sp>
    </p:spTree>
    <p:extLst>
      <p:ext uri="{BB962C8B-B14F-4D97-AF65-F5344CB8AC3E}">
        <p14:creationId xmlns:p14="http://schemas.microsoft.com/office/powerpoint/2010/main" val="2852476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506F9A-CA32-5685-5492-AD7373390BD2}"/>
              </a:ext>
            </a:extLst>
          </p:cNvPr>
          <p:cNvSpPr>
            <a:spLocks noGrp="1"/>
          </p:cNvSpPr>
          <p:nvPr>
            <p:ph type="title"/>
          </p:nvPr>
        </p:nvSpPr>
        <p:spPr/>
        <p:txBody>
          <a:bodyPr/>
          <a:lstStyle/>
          <a:p>
            <a:r>
              <a:rPr lang="tr-TR" dirty="0"/>
              <a:t>İNSAN HAKLARI HUKUKU BELGELERİ</a:t>
            </a:r>
          </a:p>
        </p:txBody>
      </p:sp>
      <p:sp>
        <p:nvSpPr>
          <p:cNvPr id="3" name="İçerik Yer Tutucusu 2">
            <a:extLst>
              <a:ext uri="{FF2B5EF4-FFF2-40B4-BE49-F238E27FC236}">
                <a16:creationId xmlns:a16="http://schemas.microsoft.com/office/drawing/2014/main" id="{9BA8DAD2-90EF-EC74-DCB8-2F508B003CD5}"/>
              </a:ext>
            </a:extLst>
          </p:cNvPr>
          <p:cNvSpPr>
            <a:spLocks noGrp="1"/>
          </p:cNvSpPr>
          <p:nvPr>
            <p:ph idx="1"/>
          </p:nvPr>
        </p:nvSpPr>
        <p:spPr/>
        <p:txBody>
          <a:bodyPr>
            <a:normAutofit lnSpcReduction="10000"/>
          </a:bodyPr>
          <a:lstStyle/>
          <a:p>
            <a:pPr algn="just"/>
            <a:r>
              <a:rPr lang="tr-TR" sz="24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11 Mayıs 2011’de kabul edilip 1 Ağustos 2014’te yürürlüğe giren Kadına Yönelik Şiddet ve Ev İçi Şiddetin Önlenmesi ve Bunlarla Mücadeleye İlişkin Avrupa Konseyi Sözleşmesi (İstanbul Sözleşmesi)</a:t>
            </a:r>
          </a:p>
          <a:p>
            <a:pPr algn="just"/>
            <a:r>
              <a:rPr lang="tr-TR" sz="2400" dirty="0">
                <a:solidFill>
                  <a:srgbClr val="7030A0"/>
                </a:solidFill>
                <a:effectLst/>
                <a:latin typeface="Times New Roman" panose="02020603050405020304" pitchFamily="18" charset="0"/>
                <a:ea typeface="Calibri" panose="020F0502020204030204" pitchFamily="34" charset="0"/>
              </a:rPr>
              <a:t>Sözleşme, kadına yönelik şiddetin önlenmesi (</a:t>
            </a:r>
            <a:r>
              <a:rPr lang="tr-TR" sz="2400" dirty="0" err="1">
                <a:solidFill>
                  <a:srgbClr val="7030A0"/>
                </a:solidFill>
                <a:effectLst/>
                <a:latin typeface="Times New Roman" panose="02020603050405020304" pitchFamily="18" charset="0"/>
                <a:ea typeface="Calibri" panose="020F0502020204030204" pitchFamily="34" charset="0"/>
              </a:rPr>
              <a:t>prevention</a:t>
            </a:r>
            <a:r>
              <a:rPr lang="tr-TR" sz="2400" dirty="0">
                <a:solidFill>
                  <a:srgbClr val="7030A0"/>
                </a:solidFill>
                <a:effectLst/>
                <a:latin typeface="Times New Roman" panose="02020603050405020304" pitchFamily="18" charset="0"/>
                <a:ea typeface="Calibri" panose="020F0502020204030204" pitchFamily="34" charset="0"/>
              </a:rPr>
              <a:t>), mağdurun korunması (</a:t>
            </a:r>
            <a:r>
              <a:rPr lang="tr-TR" sz="2400" dirty="0" err="1">
                <a:solidFill>
                  <a:srgbClr val="7030A0"/>
                </a:solidFill>
                <a:effectLst/>
                <a:latin typeface="Times New Roman" panose="02020603050405020304" pitchFamily="18" charset="0"/>
                <a:ea typeface="Calibri" panose="020F0502020204030204" pitchFamily="34" charset="0"/>
              </a:rPr>
              <a:t>protection</a:t>
            </a:r>
            <a:r>
              <a:rPr lang="tr-TR" sz="2400" dirty="0">
                <a:solidFill>
                  <a:srgbClr val="7030A0"/>
                </a:solidFill>
                <a:effectLst/>
                <a:latin typeface="Times New Roman" panose="02020603050405020304" pitchFamily="18" charset="0"/>
                <a:ea typeface="Calibri" panose="020F0502020204030204" pitchFamily="34" charset="0"/>
              </a:rPr>
              <a:t>), şiddet uygulayanın cezalandırılması (</a:t>
            </a:r>
            <a:r>
              <a:rPr lang="tr-TR" sz="2400" dirty="0" err="1">
                <a:solidFill>
                  <a:srgbClr val="7030A0"/>
                </a:solidFill>
                <a:effectLst/>
                <a:latin typeface="Times New Roman" panose="02020603050405020304" pitchFamily="18" charset="0"/>
                <a:ea typeface="Calibri" panose="020F0502020204030204" pitchFamily="34" charset="0"/>
              </a:rPr>
              <a:t>prosecution</a:t>
            </a:r>
            <a:r>
              <a:rPr lang="tr-TR" sz="2400" dirty="0">
                <a:solidFill>
                  <a:srgbClr val="7030A0"/>
                </a:solidFill>
                <a:effectLst/>
                <a:latin typeface="Times New Roman" panose="02020603050405020304" pitchFamily="18" charset="0"/>
                <a:ea typeface="Calibri" panose="020F0502020204030204" pitchFamily="34" charset="0"/>
              </a:rPr>
              <a:t>) ve konuya ilişkin bütüncül devlet politikalarının geliştirilmesi (</a:t>
            </a:r>
            <a:r>
              <a:rPr lang="tr-TR" sz="2400" dirty="0" err="1">
                <a:solidFill>
                  <a:srgbClr val="7030A0"/>
                </a:solidFill>
                <a:effectLst/>
                <a:latin typeface="Times New Roman" panose="02020603050405020304" pitchFamily="18" charset="0"/>
                <a:ea typeface="Calibri" panose="020F0502020204030204" pitchFamily="34" charset="0"/>
              </a:rPr>
              <a:t>policy</a:t>
            </a:r>
            <a:r>
              <a:rPr lang="tr-TR" sz="2400" dirty="0">
                <a:solidFill>
                  <a:srgbClr val="7030A0"/>
                </a:solidFill>
                <a:effectLst/>
                <a:latin typeface="Times New Roman" panose="02020603050405020304" pitchFamily="18" charset="0"/>
                <a:ea typeface="Calibri" panose="020F0502020204030204" pitchFamily="34" charset="0"/>
              </a:rPr>
              <a:t>) başlıklarından oluşan 4 P yaklaşımını içermektedir.</a:t>
            </a:r>
            <a:endParaRPr lang="tr-TR" sz="2400" dirty="0">
              <a:solidFill>
                <a:srgbClr val="7030A0"/>
              </a:solidFill>
            </a:endParaRPr>
          </a:p>
        </p:txBody>
      </p:sp>
    </p:spTree>
    <p:extLst>
      <p:ext uri="{BB962C8B-B14F-4D97-AF65-F5344CB8AC3E}">
        <p14:creationId xmlns:p14="http://schemas.microsoft.com/office/powerpoint/2010/main" val="33495707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1710</TotalTime>
  <Words>1180</Words>
  <Application>Microsoft Office PowerPoint</Application>
  <PresentationFormat>Widescreen</PresentationFormat>
  <Paragraphs>52</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Century Gothic</vt:lpstr>
      <vt:lpstr>Exo</vt:lpstr>
      <vt:lpstr>Poppins</vt:lpstr>
      <vt:lpstr>Times New Roman</vt:lpstr>
      <vt:lpstr>Wingdings 3</vt:lpstr>
      <vt:lpstr>İyon Toplantı Odası</vt:lpstr>
      <vt:lpstr>KADINA YÖNELİK ŞİDDETLE MÜCADELEDE DEVLETİN POZİTİF YÜKÜMLÜLÜKLERİ</vt:lpstr>
      <vt:lpstr> 2024 yılı, Türkiye'de kadın cinayetlerinin rekor seviyeye ulaştığı bir yıl oldu: 394 kadın cinayeti işlendi, 258 şüpheli kadın ölümü gerçekleşti.</vt:lpstr>
      <vt:lpstr>PowerPoint Presentation</vt:lpstr>
      <vt:lpstr>PowerPoint Presentation</vt:lpstr>
      <vt:lpstr>PowerPoint Presentation</vt:lpstr>
      <vt:lpstr>PowerPoint Presentation</vt:lpstr>
      <vt:lpstr>İNSAN HAKLARI HUKUKU BELGELERİ</vt:lpstr>
      <vt:lpstr>İNSAN HAKLARI HUKUKU BELGELERİ</vt:lpstr>
      <vt:lpstr>İNSAN HAKLARI HUKUKU BELGELERİ</vt:lpstr>
      <vt:lpstr>İNSAN HAKLARI HUKUKU BELGELERİ</vt:lpstr>
      <vt:lpstr>İNSAN HAKLARI HUKUKU BELGELERİ</vt:lpstr>
      <vt:lpstr>İNSAN HAKLARI HUKUKU BELGELERİ</vt:lpstr>
      <vt:lpstr>İNSAN HAKLARI HUKUKU BELGELERİ</vt:lpstr>
      <vt:lpstr>İNSAN HAKLARI HUKUKU BELGELERİ</vt:lpstr>
      <vt:lpstr>İHAM KARARLARI</vt:lpstr>
      <vt:lpstr>İHAM KARARLARI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KADINA YÖNELİK ŞİDDETLE MÜCADELEDE DEVLETİN POZİTİF YÜKÜMLÜLÜĞÜ</dc:title>
  <dc:creator>GÖZDE ATASAYAN</dc:creator>
  <cp:lastModifiedBy>Müzeyyen Gözde ATASAYAN BİLAL</cp:lastModifiedBy>
  <cp:revision>18</cp:revision>
  <dcterms:created xsi:type="dcterms:W3CDTF">2024-03-05T14:12:10Z</dcterms:created>
  <dcterms:modified xsi:type="dcterms:W3CDTF">2025-03-10T10:07:27Z</dcterms:modified>
</cp:coreProperties>
</file>