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3" r:id="rId6"/>
    <p:sldId id="274" r:id="rId7"/>
    <p:sldId id="275" r:id="rId8"/>
    <p:sldId id="259" r:id="rId9"/>
    <p:sldId id="261" r:id="rId10"/>
    <p:sldId id="262" r:id="rId11"/>
    <p:sldId id="270" r:id="rId12"/>
    <p:sldId id="276" r:id="rId13"/>
    <p:sldId id="271" r:id="rId14"/>
    <p:sldId id="264" r:id="rId15"/>
    <p:sldId id="267" r:id="rId16"/>
    <p:sldId id="272" r:id="rId17"/>
    <p:sldId id="268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12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79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1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11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96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67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99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6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0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0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33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29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04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21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973F3B-5D9A-4909-97DE-369044859CC1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AACB-94A8-4040-B0DA-15E5FE5B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8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le.gov.tr/uploads/ksgm/uploads/pages/mevzuat/kadin-erkek-firsat-esitligi-komisyonu-kanunu.pdf" TargetMode="External"/><Relationship Id="rId3" Type="http://schemas.openxmlformats.org/officeDocument/2006/relationships/hyperlink" Target="https://www.aile.gov.tr/uploads/ksgm/uploads/pages/mevzuat/turk-ceza-kanunu.pdf" TargetMode="External"/><Relationship Id="rId7" Type="http://schemas.openxmlformats.org/officeDocument/2006/relationships/hyperlink" Target="https://www.aile.gov.tr/uploads/ksgm/uploads/pages/mevzuat/aile-mahkemelerinin-kurulus-gorev-ve-yargilama-usullerine-dair-kanun.pdf" TargetMode="External"/><Relationship Id="rId2" Type="http://schemas.openxmlformats.org/officeDocument/2006/relationships/hyperlink" Target="https://www.aile.gov.tr/uploads/ksgm/uploads/pages/mevzuat/turk-medeni-kanun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ile.gov.tr/uploads/ksgm/uploads/pages/mevzuat/belediye-kanunu.pdf" TargetMode="External"/><Relationship Id="rId5" Type="http://schemas.openxmlformats.org/officeDocument/2006/relationships/hyperlink" Target="https://www.aile.gov.tr/uploads/ksgm/uploads/pages/mevzuat/devlet-memurlari-kanunu.pdf" TargetMode="External"/><Relationship Id="rId10" Type="http://schemas.openxmlformats.org/officeDocument/2006/relationships/hyperlink" Target="https://www.aile.gov.tr/uploads/ksgm/uploads/pages/mevzuat/ailenin-korunmasi-ve-kadina-karsi-siddetin-onlenmesine-dair-kanun.pdf" TargetMode="External"/><Relationship Id="rId4" Type="http://schemas.openxmlformats.org/officeDocument/2006/relationships/hyperlink" Target="https://www.aile.gov.tr/uploads/ksgm/uploads/pages/mevzuat/is-kanunu.pdf" TargetMode="External"/><Relationship Id="rId9" Type="http://schemas.openxmlformats.org/officeDocument/2006/relationships/hyperlink" Target="https://www.aile.gov.tr/uploads/ksgm/uploads/pages/mevzuat/radyo-ve-televizyonlarin-kurululus-ve-yayin-hizmetleri-hakkinda-kanun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ek.pirireis.edu.tr/yonergeler/taciz-ve-siddete-karsi-destek-birim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7096-3F5A-C6D5-FA01-2A198ABA8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58694"/>
            <a:ext cx="10148585" cy="3329581"/>
          </a:xfrm>
        </p:spPr>
        <p:txBody>
          <a:bodyPr/>
          <a:lstStyle/>
          <a:p>
            <a:pPr algn="ctr"/>
            <a:r>
              <a:rPr lang="tr-TR" dirty="0"/>
              <a:t>8 Mart Dünya Kadınlar Günü Etkinliği- Denizci Kadınlar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063B5-C83D-6329-C0E1-A5F6FC42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10148584" cy="154559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tr-TR" dirty="0"/>
              <a:t>Piri Reis Üniversitesi kurumsal yapı ve çalışmalar</a:t>
            </a:r>
            <a:endParaRPr lang="tr-TR" b="1" dirty="0"/>
          </a:p>
          <a:p>
            <a:pPr algn="r"/>
            <a:r>
              <a:rPr lang="tr-TR" b="1" dirty="0"/>
              <a:t>Piri Reis üniversitesi öğrenci dekanlığı</a:t>
            </a:r>
          </a:p>
          <a:p>
            <a:pPr algn="r"/>
            <a:r>
              <a:rPr lang="tr-TR" b="1" dirty="0"/>
              <a:t>Taciz ve şiddete karşı destek birimi</a:t>
            </a:r>
          </a:p>
          <a:p>
            <a:pPr algn="r"/>
            <a:r>
              <a:rPr lang="tr-TR" b="1" dirty="0"/>
              <a:t>Dr. Öğr. Üyesi sevda keskin</a:t>
            </a:r>
          </a:p>
          <a:p>
            <a:pPr algn="r"/>
            <a:r>
              <a:rPr lang="tr-TR" b="1" dirty="0"/>
              <a:t>6 Mart 2025</a:t>
            </a:r>
          </a:p>
        </p:txBody>
      </p:sp>
    </p:spTree>
    <p:extLst>
      <p:ext uri="{BB962C8B-B14F-4D97-AF65-F5344CB8AC3E}">
        <p14:creationId xmlns:p14="http://schemas.microsoft.com/office/powerpoint/2010/main" val="322561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6480-646A-BBFA-600A-880FB086D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E778-5A7F-4C0E-EB04-149E78D0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27" y="734072"/>
            <a:ext cx="10291520" cy="1400530"/>
          </a:xfrm>
        </p:spPr>
        <p:txBody>
          <a:bodyPr/>
          <a:lstStyle/>
          <a:p>
            <a:r>
              <a:rPr lang="tr-TR" sz="3600" b="1" dirty="0" smtClean="0"/>
              <a:t>Taciz ve Şiddete Karşı Destek Birimi Yönergesi</a:t>
            </a:r>
            <a:endParaRPr lang="tr-T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B868-397E-6EC8-0FD8-0B41B4782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r>
              <a:rPr lang="en-US" b="1" dirty="0" err="1"/>
              <a:t>Amaç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Madde</a:t>
            </a:r>
            <a:r>
              <a:rPr lang="en-US" b="1" dirty="0"/>
              <a:t> 1</a:t>
            </a:r>
            <a:r>
              <a:rPr lang="en-US" dirty="0"/>
              <a:t> – (1) Bu </a:t>
            </a:r>
            <a:r>
              <a:rPr lang="en-US" dirty="0" err="1"/>
              <a:t>Yönergenin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, Piri Reis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Biriminin</a:t>
            </a:r>
            <a:r>
              <a:rPr lang="en-US" dirty="0"/>
              <a:t> </a:t>
            </a:r>
            <a:r>
              <a:rPr lang="en-US" dirty="0" err="1"/>
              <a:t>oluşumu</a:t>
            </a:r>
            <a:r>
              <a:rPr lang="en-US" dirty="0"/>
              <a:t>,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yetkileri</a:t>
            </a:r>
            <a:r>
              <a:rPr lang="en-US" dirty="0"/>
              <a:t>,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esasları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bildirim</a:t>
            </a:r>
            <a:r>
              <a:rPr lang="en-US" dirty="0"/>
              <a:t>, </a:t>
            </a:r>
            <a:r>
              <a:rPr lang="en-US" dirty="0" err="1"/>
              <a:t>şikâyet</a:t>
            </a:r>
            <a:r>
              <a:rPr lang="en-US" dirty="0"/>
              <a:t>,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programlarının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 </a:t>
            </a:r>
            <a:r>
              <a:rPr lang="en-US" dirty="0" err="1"/>
              <a:t>olacağı</a:t>
            </a:r>
            <a:r>
              <a:rPr lang="en-US" dirty="0"/>
              <a:t> </a:t>
            </a:r>
            <a:r>
              <a:rPr lang="en-US" dirty="0" err="1"/>
              <a:t>kuralları</a:t>
            </a:r>
            <a:r>
              <a:rPr lang="en-US" dirty="0"/>
              <a:t> </a:t>
            </a:r>
            <a:r>
              <a:rPr lang="en-US" dirty="0" err="1"/>
              <a:t>belirlemektir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(2) Bu </a:t>
            </a:r>
            <a:r>
              <a:rPr lang="en-US" dirty="0" err="1"/>
              <a:t>düzenleme</a:t>
            </a:r>
            <a:r>
              <a:rPr lang="en-US" dirty="0"/>
              <a:t>,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Cumhuriyeti</a:t>
            </a:r>
            <a:r>
              <a:rPr lang="en-US" dirty="0"/>
              <a:t> </a:t>
            </a:r>
            <a:r>
              <a:rPr lang="en-US" dirty="0" err="1"/>
              <a:t>Anayasası</a:t>
            </a:r>
            <a:r>
              <a:rPr lang="en-US" dirty="0"/>
              <a:t>,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Ceza</a:t>
            </a:r>
            <a:r>
              <a:rPr lang="en-US" dirty="0"/>
              <a:t> </a:t>
            </a:r>
            <a:r>
              <a:rPr lang="en-US" dirty="0" err="1"/>
              <a:t>Kanunu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kanun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Hakları</a:t>
            </a:r>
            <a:r>
              <a:rPr lang="en-US" dirty="0"/>
              <a:t> </a:t>
            </a:r>
            <a:r>
              <a:rPr lang="en-US" dirty="0" err="1"/>
              <a:t>Evrensel</a:t>
            </a:r>
            <a:r>
              <a:rPr lang="en-US" dirty="0"/>
              <a:t> </a:t>
            </a:r>
            <a:r>
              <a:rPr lang="en-US" dirty="0" err="1"/>
              <a:t>Bildirgesi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eşitlik</a:t>
            </a:r>
            <a:r>
              <a:rPr lang="en-US" dirty="0"/>
              <a:t> </a:t>
            </a:r>
            <a:r>
              <a:rPr lang="en-US" dirty="0" err="1"/>
              <a:t>ilkesi</a:t>
            </a:r>
            <a:r>
              <a:rPr lang="en-US" dirty="0"/>
              <a:t>,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dokunulmazlığı</a:t>
            </a:r>
            <a:r>
              <a:rPr lang="en-US" dirty="0"/>
              <a:t>,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hakkı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hakkına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konularda</a:t>
            </a:r>
            <a:r>
              <a:rPr lang="en-US" dirty="0"/>
              <a:t>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Cumhuriyeti’nin</a:t>
            </a:r>
            <a:r>
              <a:rPr lang="en-US" dirty="0"/>
              <a:t> </a:t>
            </a:r>
            <a:r>
              <a:rPr lang="en-US" dirty="0" err="1"/>
              <a:t>imzaladığı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antlaşmalar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tutularak</a:t>
            </a:r>
            <a:r>
              <a:rPr lang="en-US" dirty="0"/>
              <a:t> </a:t>
            </a:r>
            <a:r>
              <a:rPr lang="en-US" dirty="0" err="1"/>
              <a:t>yapılmıştır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355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0731-7186-26DD-192E-509898FF9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5946-3741-8B58-1AC5-5A0AC7D2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8381" cy="1059559"/>
          </a:xfrm>
        </p:spPr>
        <p:txBody>
          <a:bodyPr/>
          <a:lstStyle/>
          <a:p>
            <a:r>
              <a:rPr lang="tr-TR" sz="3600" b="1" dirty="0"/>
              <a:t>Taciz ve Şiddete Karşı Destek Birimi Yönergesi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D1B9-9CD5-45EC-7A5F-DC838040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12277"/>
            <a:ext cx="10678381" cy="50555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Madde</a:t>
            </a:r>
            <a:r>
              <a:rPr lang="en-US" b="1" dirty="0"/>
              <a:t> 9</a:t>
            </a:r>
            <a:r>
              <a:rPr lang="en-US" dirty="0"/>
              <a:t>–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Kurulunun</a:t>
            </a:r>
            <a:r>
              <a:rPr lang="en-US" dirty="0"/>
              <a:t> </a:t>
            </a:r>
            <a:r>
              <a:rPr lang="en-US" dirty="0" err="1"/>
              <a:t>görevleri</a:t>
            </a:r>
            <a:r>
              <a:rPr lang="en-US" dirty="0"/>
              <a:t> </a:t>
            </a:r>
            <a:r>
              <a:rPr lang="en-US" dirty="0" err="1"/>
              <a:t>şunlardır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en-US" dirty="0" smtClean="0"/>
              <a:t>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, </a:t>
            </a:r>
            <a:r>
              <a:rPr lang="en-US" dirty="0" err="1"/>
              <a:t>saldırı</a:t>
            </a:r>
            <a:r>
              <a:rPr lang="en-US" dirty="0"/>
              <a:t>, </a:t>
            </a:r>
            <a:r>
              <a:rPr lang="en-US" dirty="0" err="1"/>
              <a:t>istismar</a:t>
            </a:r>
            <a:r>
              <a:rPr lang="en-US" dirty="0"/>
              <a:t>,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cinsiyete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şiddet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misilleme</a:t>
            </a:r>
            <a:r>
              <a:rPr lang="en-US" dirty="0"/>
              <a:t> </a:t>
            </a:r>
            <a:r>
              <a:rPr lang="en-US" dirty="0" err="1"/>
              <a:t>iddialarını</a:t>
            </a:r>
            <a:r>
              <a:rPr lang="en-US" dirty="0"/>
              <a:t> </a:t>
            </a:r>
            <a:r>
              <a:rPr lang="en-US" dirty="0" err="1"/>
              <a:t>inceler</a:t>
            </a:r>
            <a:r>
              <a:rPr lang="en-US" dirty="0"/>
              <a:t>. Bu </a:t>
            </a:r>
            <a:r>
              <a:rPr lang="en-US" dirty="0" err="1"/>
              <a:t>iddiaları</a:t>
            </a:r>
            <a:r>
              <a:rPr lang="en-US" dirty="0"/>
              <a:t> </a:t>
            </a:r>
            <a:r>
              <a:rPr lang="en-US" dirty="0" err="1"/>
              <a:t>gündeme</a:t>
            </a:r>
            <a:r>
              <a:rPr lang="en-US" dirty="0"/>
              <a:t> </a:t>
            </a:r>
            <a:r>
              <a:rPr lang="en-US" dirty="0" err="1"/>
              <a:t>alıp</a:t>
            </a:r>
            <a:r>
              <a:rPr lang="en-US" dirty="0"/>
              <a:t> </a:t>
            </a:r>
            <a:r>
              <a:rPr lang="en-US" dirty="0" err="1"/>
              <a:t>almama</a:t>
            </a:r>
            <a:r>
              <a:rPr lang="en-US" dirty="0"/>
              <a:t> </a:t>
            </a:r>
            <a:r>
              <a:rPr lang="en-US" dirty="0" err="1"/>
              <a:t>yönünde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en-US" dirty="0" err="1" smtClean="0"/>
              <a:t>şikayetçinin</a:t>
            </a:r>
            <a:r>
              <a:rPr lang="en-US" dirty="0" smtClean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dahilinde</a:t>
            </a:r>
            <a:r>
              <a:rPr lang="en-US" dirty="0"/>
              <a:t> </a:t>
            </a:r>
            <a:r>
              <a:rPr lang="en-US" dirty="0" err="1"/>
              <a:t>onarıcı</a:t>
            </a:r>
            <a:r>
              <a:rPr lang="en-US" dirty="0"/>
              <a:t> </a:t>
            </a:r>
            <a:r>
              <a:rPr lang="en-US" dirty="0" err="1"/>
              <a:t>adalete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çözümlerde</a:t>
            </a:r>
            <a:r>
              <a:rPr lang="en-US" dirty="0"/>
              <a:t> </a:t>
            </a:r>
            <a:r>
              <a:rPr lang="en-US" dirty="0" err="1"/>
              <a:t>bulunmaya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verebilir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/>
              <a:t>durumlarla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tedbirleri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organlarla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en-US" dirty="0" smtClean="0"/>
              <a:t>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cinsiyete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şiddet</a:t>
            </a:r>
            <a:r>
              <a:rPr lang="en-US" dirty="0"/>
              <a:t> </a:t>
            </a:r>
            <a:r>
              <a:rPr lang="en-US" dirty="0" err="1"/>
              <a:t>iddialarıyla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suçun</a:t>
            </a:r>
            <a:r>
              <a:rPr lang="en-US" dirty="0"/>
              <a:t> </a:t>
            </a:r>
            <a:r>
              <a:rPr lang="en-US" dirty="0" err="1"/>
              <a:t>işlenip</a:t>
            </a:r>
            <a:r>
              <a:rPr lang="en-US" dirty="0"/>
              <a:t> </a:t>
            </a:r>
            <a:r>
              <a:rPr lang="en-US" dirty="0" err="1" smtClean="0"/>
              <a:t>işlenmediğini</a:t>
            </a:r>
            <a:r>
              <a:rPr lang="en-US" dirty="0" smtClean="0"/>
              <a:t> </a:t>
            </a:r>
            <a:r>
              <a:rPr lang="en-US" dirty="0" err="1" smtClean="0"/>
              <a:t>saptamakla</a:t>
            </a:r>
            <a:r>
              <a:rPr lang="en-US" dirty="0" smtClean="0"/>
              <a:t> </a:t>
            </a:r>
            <a:r>
              <a:rPr lang="en-US" dirty="0" err="1"/>
              <a:t>görevli</a:t>
            </a:r>
            <a:r>
              <a:rPr lang="en-US" dirty="0"/>
              <a:t> </a:t>
            </a:r>
            <a:r>
              <a:rPr lang="en-US" dirty="0" err="1"/>
              <a:t>olmayıp</a:t>
            </a:r>
            <a:r>
              <a:rPr lang="en-US" dirty="0"/>
              <a:t>, </a:t>
            </a:r>
            <a:r>
              <a:rPr lang="en-US" dirty="0" err="1"/>
              <a:t>soruşturulması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olayları</a:t>
            </a:r>
            <a:r>
              <a:rPr lang="en-US" dirty="0"/>
              <a:t> </a:t>
            </a:r>
            <a:r>
              <a:rPr lang="en-US" dirty="0" err="1"/>
              <a:t>Rektörlüğe</a:t>
            </a:r>
            <a:r>
              <a:rPr lang="en-US" dirty="0"/>
              <a:t> </a:t>
            </a:r>
            <a:r>
              <a:rPr lang="en-US" dirty="0" err="1"/>
              <a:t>bildirilir</a:t>
            </a:r>
            <a:r>
              <a:rPr lang="en-US" dirty="0"/>
              <a:t>. </a:t>
            </a:r>
            <a:r>
              <a:rPr lang="en-US" dirty="0" err="1"/>
              <a:t>Rektörlük</a:t>
            </a:r>
            <a:r>
              <a:rPr lang="en-US" dirty="0"/>
              <a:t>,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iddiaların</a:t>
            </a:r>
            <a:r>
              <a:rPr lang="en-US" dirty="0"/>
              <a:t> </a:t>
            </a:r>
            <a:r>
              <a:rPr lang="en-US" dirty="0" err="1"/>
              <a:t>soruşturmalarında</a:t>
            </a:r>
            <a:r>
              <a:rPr lang="en-US" dirty="0"/>
              <a:t>, </a:t>
            </a:r>
            <a:r>
              <a:rPr lang="en-US" dirty="0" err="1"/>
              <a:t>Birimle</a:t>
            </a:r>
            <a:r>
              <a:rPr lang="en-US" dirty="0"/>
              <a:t> </a:t>
            </a:r>
            <a:r>
              <a:rPr lang="en-US" dirty="0" err="1"/>
              <a:t>görüş</a:t>
            </a:r>
            <a:r>
              <a:rPr lang="en-US" dirty="0"/>
              <a:t> </a:t>
            </a:r>
            <a:r>
              <a:rPr lang="en-US" dirty="0" err="1"/>
              <a:t>alışverişinde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atanacak</a:t>
            </a:r>
            <a:r>
              <a:rPr lang="en-US" dirty="0"/>
              <a:t> </a:t>
            </a:r>
            <a:r>
              <a:rPr lang="en-US" dirty="0" err="1"/>
              <a:t>soruşturmacıların</a:t>
            </a:r>
            <a:r>
              <a:rPr lang="en-US" dirty="0"/>
              <a:t>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cinsiyet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donanıma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kişilerden</a:t>
            </a:r>
            <a:r>
              <a:rPr lang="en-US" dirty="0"/>
              <a:t> </a:t>
            </a:r>
            <a:r>
              <a:rPr lang="en-US" dirty="0" err="1"/>
              <a:t>oluşmasına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-</a:t>
            </a:r>
            <a:r>
              <a:rPr lang="en-US" dirty="0" err="1" smtClean="0"/>
              <a:t>Üniversitede</a:t>
            </a:r>
            <a:r>
              <a:rPr lang="en-US" dirty="0" smtClean="0"/>
              <a:t> </a:t>
            </a:r>
            <a:r>
              <a:rPr lang="en-US" dirty="0"/>
              <a:t>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, </a:t>
            </a:r>
            <a:r>
              <a:rPr lang="en-US" dirty="0" err="1"/>
              <a:t>saldırı</a:t>
            </a:r>
            <a:r>
              <a:rPr lang="en-US" dirty="0"/>
              <a:t>, </a:t>
            </a:r>
            <a:r>
              <a:rPr lang="en-US" dirty="0" err="1"/>
              <a:t>istismar</a:t>
            </a:r>
            <a:r>
              <a:rPr lang="en-US" dirty="0"/>
              <a:t>,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cinsiyete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farkındalık</a:t>
            </a:r>
            <a:r>
              <a:rPr lang="en-US" dirty="0"/>
              <a:t> </a:t>
            </a:r>
            <a:r>
              <a:rPr lang="en-US" dirty="0" err="1"/>
              <a:t>kazanılması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, </a:t>
            </a:r>
            <a:r>
              <a:rPr lang="en-US" dirty="0" err="1"/>
              <a:t>tanıtım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</a:t>
            </a:r>
            <a:r>
              <a:rPr lang="en-US" dirty="0" err="1"/>
              <a:t>düzenler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/>
              <a:t>M</a:t>
            </a:r>
            <a:r>
              <a:rPr lang="en-US" b="1" dirty="0" err="1" smtClean="0"/>
              <a:t>adde</a:t>
            </a:r>
            <a:r>
              <a:rPr lang="en-US" b="1" dirty="0" smtClean="0"/>
              <a:t> </a:t>
            </a:r>
            <a:r>
              <a:rPr lang="en-US" b="1" dirty="0"/>
              <a:t>10 (1)</a:t>
            </a:r>
            <a:r>
              <a:rPr lang="en-US" dirty="0"/>
              <a:t> 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saldırı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tanık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 smtClean="0"/>
              <a:t>bireyler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yönergedeki</a:t>
            </a:r>
            <a:r>
              <a:rPr lang="en-US" dirty="0"/>
              <a:t> </a:t>
            </a:r>
            <a:r>
              <a:rPr lang="en-US" dirty="0" err="1"/>
              <a:t>düzenlemelerin</a:t>
            </a:r>
            <a:r>
              <a:rPr lang="en-US" dirty="0"/>
              <a:t> </a:t>
            </a:r>
            <a:r>
              <a:rPr lang="en-US" dirty="0" err="1"/>
              <a:t>ihlal</a:t>
            </a:r>
            <a:r>
              <a:rPr lang="en-US" dirty="0"/>
              <a:t> </a:t>
            </a:r>
            <a:r>
              <a:rPr lang="en-US" dirty="0" err="1"/>
              <a:t>edildiğinden</a:t>
            </a:r>
            <a:r>
              <a:rPr lang="en-US" dirty="0"/>
              <a:t> </a:t>
            </a:r>
            <a:r>
              <a:rPr lang="en-US" dirty="0" err="1"/>
              <a:t>emin</a:t>
            </a:r>
            <a:r>
              <a:rPr lang="en-US" dirty="0"/>
              <a:t> </a:t>
            </a:r>
            <a:r>
              <a:rPr lang="en-US" dirty="0" err="1"/>
              <a:t>olmasalar</a:t>
            </a:r>
            <a:r>
              <a:rPr lang="en-US" dirty="0"/>
              <a:t> </a:t>
            </a:r>
            <a:r>
              <a:rPr lang="en-US" dirty="0" err="1"/>
              <a:t>dahi</a:t>
            </a:r>
            <a:r>
              <a:rPr lang="en-US" dirty="0"/>
              <a:t> </a:t>
            </a:r>
            <a:r>
              <a:rPr lang="en-US" dirty="0" err="1"/>
              <a:t>bildirim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şikâyette</a:t>
            </a:r>
            <a:r>
              <a:rPr lang="en-US" dirty="0"/>
              <a:t> </a:t>
            </a:r>
            <a:r>
              <a:rPr lang="en-US" dirty="0" err="1"/>
              <a:t>bulunabilirler</a:t>
            </a:r>
            <a:r>
              <a:rPr lang="en-US" dirty="0"/>
              <a:t>. Bu </a:t>
            </a:r>
            <a:r>
              <a:rPr lang="en-US" dirty="0" err="1"/>
              <a:t>bildirim</a:t>
            </a:r>
            <a:r>
              <a:rPr lang="en-US" dirty="0"/>
              <a:t>, </a:t>
            </a:r>
            <a:r>
              <a:rPr lang="en-US" dirty="0" err="1"/>
              <a:t>idari</a:t>
            </a:r>
            <a:r>
              <a:rPr lang="en-US" dirty="0"/>
              <a:t> </a:t>
            </a:r>
            <a:r>
              <a:rPr lang="en-US" dirty="0" err="1"/>
              <a:t>amirlere</a:t>
            </a:r>
            <a:r>
              <a:rPr lang="en-US" dirty="0"/>
              <a:t>,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danışmanlara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Taciz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Birimine</a:t>
            </a:r>
            <a:r>
              <a:rPr lang="en-US" dirty="0"/>
              <a:t> </a:t>
            </a:r>
            <a:r>
              <a:rPr lang="en-US" dirty="0" err="1"/>
              <a:t>şahsen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31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3408" y="452718"/>
            <a:ext cx="5855678" cy="5921706"/>
          </a:xfrm>
        </p:spPr>
        <p:txBody>
          <a:bodyPr/>
          <a:lstStyle/>
          <a:p>
            <a:pPr marL="216000">
              <a:spcBef>
                <a:spcPts val="600"/>
              </a:spcBef>
            </a:pPr>
            <a:r>
              <a:rPr lang="tr-TR" sz="3600" b="1" dirty="0" smtClean="0"/>
              <a:t>Öğrenci </a:t>
            </a:r>
            <a:br>
              <a:rPr lang="tr-TR" sz="3600" b="1" dirty="0" smtClean="0"/>
            </a:br>
            <a:r>
              <a:rPr lang="tr-TR" sz="3600" b="1" dirty="0" smtClean="0"/>
              <a:t>Kulüplerimiz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ILAWS,</a:t>
            </a:r>
            <a:br>
              <a:rPr lang="tr-TR" sz="2400" dirty="0" smtClean="0"/>
            </a:br>
            <a:r>
              <a:rPr lang="tr-TR" sz="2400" dirty="0" smtClean="0"/>
              <a:t>Denizcilik Kulubü,</a:t>
            </a:r>
            <a:br>
              <a:rPr lang="tr-TR" sz="2400" dirty="0" smtClean="0"/>
            </a:br>
            <a:r>
              <a:rPr lang="tr-TR" sz="2400" dirty="0" smtClean="0"/>
              <a:t>Deniz Elçileri Kulübü,</a:t>
            </a:r>
            <a:br>
              <a:rPr lang="tr-TR" sz="2400" dirty="0" smtClean="0"/>
            </a:br>
            <a:r>
              <a:rPr lang="tr-TR" sz="2400" dirty="0" smtClean="0"/>
              <a:t>Kadın ve Çocuk Hakları Kulübü,</a:t>
            </a:r>
            <a:br>
              <a:rPr lang="tr-TR" sz="2400" dirty="0" smtClean="0"/>
            </a:br>
            <a:r>
              <a:rPr lang="tr-TR" sz="2400" dirty="0" smtClean="0"/>
              <a:t>Mavi Kelebekler Kulübü,</a:t>
            </a:r>
            <a:br>
              <a:rPr lang="tr-TR" sz="2400" dirty="0" smtClean="0"/>
            </a:br>
            <a:r>
              <a:rPr lang="tr-TR" sz="2400" dirty="0" smtClean="0"/>
              <a:t>Atatürkçü Düşünce Kulübü, Sosyal Girişimcilik Kulübü,</a:t>
            </a:r>
            <a:br>
              <a:rPr lang="tr-TR" sz="2400" dirty="0" smtClean="0"/>
            </a:br>
            <a:r>
              <a:rPr lang="tr-TR" sz="2400" dirty="0" smtClean="0"/>
              <a:t>Savunma Sanatları ve Fitness Kulübü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5" name="AutoShape 4" descr="https://attachments.office.net/owa/skeskin%40pirireis.edu.tr/service.svc/s/GetAttachmentThumbnail?id=AQMkAGM3OGYyNWUyLTAxM2UtNDdhOS04ZTRlLTQwNTYxYzQ3MDU5NQBGAAAD3Y10I4Tsx0a6zDHrR24G9QcAi4NZ2m3Lc0SnmxC0%2FvABUAAAAgEMAAAAi4NZ2m3Lc0SnmxC0%2FvABUAABD8PTrQAAAAESABAAs67%2Bae4pRkmaUOD5cvfxDQ%3D%3D&amp;thumbnailType=2&amp;token=eyJhbGciOiJSUzI1NiIsInR5cCI6IkpXVCIsImtpZCI6ImZvQlg4c21WRm0rY2owMDAySnlsZW10SXBhST0iLCJ4NXQiOiJmb0JYOHNtVkZtK2NqMDAwMkp5bGVtdElwYUk9Iiwibm9uY2UiOiItd0Z3U3BZRzRwNjJ2TVVZZGUzWk84YmtwczhNRW4wd0JsRFJlMUQ4QmtRYUxySHc2anRySkVaRXF4QXdtdlBocWRCMk5FYk82NGMxMjlFNVdYTnM0RWlOZE12SXJ6dUJQQW5yUW9sdmdOWF94Tkw0NmxyYkNpWEk4bGJ5UjFIN2pYMWRpMjFOMllYVTdDYUotWm1RaTJzakRUV2NiWkFWdFdLa3Y0c3B2YWciLCJpc3Nsb2MiOiJEVTVQUjAyTUIxMDU2NSIsInNyc24iOjYzODc2NzAzNzU2ODYwODkyN30.eyJzYXAtdmVyc2lvbiI6IjMxIiwiYXBwaWQiOiJhZjNlYmJiYS1jMjNmLTQ5MmEtYWE5My04MzQyMTY5NmVjNGIiLCJpc3NyaW5nIjoiV1ciLCJhcHBpZGFjciI6IjIiLCJhcHBfZGlzcGxheW5hbWUiOiIiLCJ1dGkiOiI1YTcyM2RiNi0zMjUzLTQwNTUtYTg0OS0xMjlmZTEwOWJmNGUiLCJpYXQiOjE3NDEyNDc2ODIsInZlciI6IlNUSS5Vc2VyLkNhbGxiYWNrVG9rZW4uVjEiLCJ0aWQiOiI5NDAzOGQ5Mjc3ZmU0YmE2YjFiN2Y1ODE5MzU2Njg5YyIsInRydXN0ZWRmb3JkZWxlZ2F0aW9uIjoiZmFsc2UiLCJ0b3BvbG9neSI6IntcIlR5cGVcIjpcIk1hY2hpbmVcIixcIlZhbHVlXCI6XCJEVTVQUjAyTUIxMDU2NS5ldXJwcmQwMi5wcm9kLm91dGxvb2suY29tXCJ9IiwicmVxdWVzdG9yX2FwcGlkIjoiMTU3Y2RmYmYtNzM5OC00YTU2LTk2YzMtZTkzZTlhYjMwOWI1IiwicmVxdWVzdG9yX2FwcF9kaXNwbGF5bmFtZSI6Ik9mZmljZSAzNjUgRXhjaGFuZ2UgTWljcm9zZXJ2aWNlIiwic2NwIjoiT3dhQXR0YWNobWVudHMuUmVhZCIsIm9pZCI6IjU0MWQ3N2U2LTdmZjUtNDU3YS1iMWNiLTY1MWVkYzNjMDExMSIsInB1aWQiOiIxMDAzMjAwMjZBNEUzOEM1Iiwic210cCI6InNrZXNraW5AcGlyaXJlaXMuZWR1LnRyIiwidXBuIjoic2tlc2tpbkBwaXJpcmVpcy5lZHUudHIiLCJ1c2VyY2FsbGJhY2t1c2VyY29udGV4dGlkIjoiNGM4MTg1OWRhODVlNGNlNzhmNWE4Zjg4NTU2MDFjNzEiLCJlcGsiOiJ7XCJrdHlcIjpcIlJTQVwiLFwiblwiOlwid2FEaUhaWnIxVjBvcjVGWXFlcGJBTm9BcjViazF4YjBGRGFhZGgxc2M2RFk5S1NWVjBBd1kyS0hYZEtiaDE1X3VQdU9mY0cySTFkZ1JLY21NSzFTQ3ZORkhlWW9QeVF5VU5EOXEtVlNPYXY0WDc3RzA1TEwyNGdycEo3Rkwtd25hXzBVVjJpV3RHV3ZmY0E1aDNZQXMtWDhUdmdVYUpPZ0dOWEx1cGh4ZVBhY1JGcTdkSF9WZUJydDlJdmVRemViSWNVYnZSd0tZTWVTSE1VUTJtZzl4MWQ5XzVZSXVzM3R3T2JBSkxkR3lDalRQcTlBVk1MaFRYa2RtQU55QkJaZUl4YWpXZ2FDUFpINzhFb2dkeFYzWlllcS1aenctN29CRUNVWEQ1N2RzYU5sT0s5Y05qT0Y5TnpJVThEM3k5M2Z5RjRSdUV0YTNrd0dwWHJPZjBfOWpRXCIsXCJlXCI6XCJBUUFCXCIsXCJhbGdcIjpcIlJTMjU2XCIsXCJleHBcIjpcIjE3NDEzMzc0MDFcIixcImV4cF9kaWZmXCI6XCI4NjQwMFwiLFwia2lkXCI6XCJRcVY2NGN1b3VIdFJELXRLVHlOWW9XVXptUzBcIn0uRTQ5dmNPWG9MVms2UEY5YzRVNDNySERRUmFteHhKZjJYcGpSN2E3RGRkNVVVMldVcnlSV25lM1YxcmkwMCtVVUpvK0tzN3ptR1lhTTAwaThQeXh0ZXhITUdXQ2hOMTN1cmt2RFJLcW1QeTVqckxXNzdMbVBKaDdERUhnczdKclYwektKVEVmWUVVVUFCbnlGMUNEZzkrYjIySEpNbFJQTm1kYktYRjI1NWFZR3RjYVI4N3JMVmZGeXhvc3lOZ0hCN28vRWJNN0xmOXF1MGpNOWN1YnluemZvdHR5VWxjWnA4NkM0SXRjbkdoUmlnb3lCYm8veFpnNkhUTzlwOG9PdEN5d1RxNXpvNmxJVXk2aVpnVktrTFVEWkQrc2hYY1YrZXBBQzZGcGovRFk1SXc2TDUwQTNyYlh4UmcrU1BZNWR0VnhpaEFLWTVOdDVQYWFQeVRTSWRRPT0iLCJuYmYiOjE3NDEyNDc2ODIsImV4cCI6MTc0MTI0Nzk4MiwiaXNzIjoiaHR0cHM6Ly9zdWJzdHJhdGUub2ZmaWNlLmNvbS9zdHMvIiwiYXVkIjoiaHR0cHM6Ly9vdXRsb29rLm9mZmljZS5jb20iLCJzc2VjIjoiRTd5MjhjZHF0d0Z0NmNkWiJ9.NhOEapj5LrFF86SpceLJT9xHAfCMDKc03CAF_O8ovE1cEaB9En2Xo0NQlANGCD8NunyU5AT9ijM9yJIzVas2KE5ODMgdztcENbupe_Nhj1Z7xe6TA1EpYf1bjvToyH-G9DBE-bPssCmWyad8aQsl4XOdKIhNCEzS8e3a0AYstUhLX-I3T6vYUplf17AJzlERbKjiQ4OHBtx04q0AJlmVbTofckHTfv52gq2jWhcuvzDY_NJegLS_PD0Ot3FTJdZbvZ3cyq_iQ6fV70NBwiluJf3vk51aR9ePkbSrjzpdbzGxAUW_G16zWq6h98lz0SLlCH_SYeb4xtSK_9eB617UWg&amp;X-OWA-CANARY=wTQ4TdB6zfgAAAAAAAAAAEAT_seEXN0YyF80CnQKfcYRTfrziLU5AsrNmMH8KQEs_tjRhyBOZGM.&amp;owa=outlook.office365.com&amp;scriptVer=20250221002.19&amp;clientId=7F0BA6EE7A22478F8822A53C92EE0A51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s.office.net/owa/skeskin%40pirireis.edu.tr/service.svc/s/GetAttachmentThumbnail?id=AQMkAGM3OGYyNWUyLTAxM2UtNDdhOS04ZTRlLTQwNTYxYzQ3MDU5NQBGAAAD3Y10I4Tsx0a6zDHrR24G9QcAi4NZ2m3Lc0SnmxC0%2FvABUAAAAgEMAAAAi4NZ2m3Lc0SnmxC0%2FvABUAABD8PTrQAAAAESABAAs67%2Bae4pRkmaUOD5cvfxDQ%3D%3D&amp;thumbnailType=2&amp;token=eyJhbGciOiJSUzI1NiIsInR5cCI6IkpXVCIsImtpZCI6ImZvQlg4c21WRm0rY2owMDAySnlsZW10SXBhST0iLCJ4NXQiOiJmb0JYOHNtVkZtK2NqMDAwMkp5bGVtdElwYUk9Iiwibm9uY2UiOiItd0Z3U3BZRzRwNjJ2TVVZZGUzWk84YmtwczhNRW4wd0JsRFJlMUQ4QmtRYUxySHc2anRySkVaRXF4QXdtdlBocWRCMk5FYk82NGMxMjlFNVdYTnM0RWlOZE12SXJ6dUJQQW5yUW9sdmdOWF94Tkw0NmxyYkNpWEk4bGJ5UjFIN2pYMWRpMjFOMllYVTdDYUotWm1RaTJzakRUV2NiWkFWdFdLa3Y0c3B2YWciLCJpc3Nsb2MiOiJEVTVQUjAyTUIxMDU2NSIsInNyc24iOjYzODc2NzAzNzU2ODYwODkyN30.eyJzYXAtdmVyc2lvbiI6IjMxIiwiYXBwaWQiOiJhZjNlYmJiYS1jMjNmLTQ5MmEtYWE5My04MzQyMTY5NmVjNGIiLCJpc3NyaW5nIjoiV1ciLCJhcHBpZGFjciI6IjIiLCJhcHBfZGlzcGxheW5hbWUiOiIiLCJ1dGkiOiI1YTcyM2RiNi0zMjUzLTQwNTUtYTg0OS0xMjlmZTEwOWJmNGUiLCJpYXQiOjE3NDEyNDc2ODIsInZlciI6IlNUSS5Vc2VyLkNhbGxiYWNrVG9rZW4uVjEiLCJ0aWQiOiI5NDAzOGQ5Mjc3ZmU0YmE2YjFiN2Y1ODE5MzU2Njg5YyIsInRydXN0ZWRmb3JkZWxlZ2F0aW9uIjoiZmFsc2UiLCJ0b3BvbG9neSI6IntcIlR5cGVcIjpcIk1hY2hpbmVcIixcIlZhbHVlXCI6XCJEVTVQUjAyTUIxMDU2NS5ldXJwcmQwMi5wcm9kLm91dGxvb2suY29tXCJ9IiwicmVxdWVzdG9yX2FwcGlkIjoiMTU3Y2RmYmYtNzM5OC00YTU2LTk2YzMtZTkzZTlhYjMwOWI1IiwicmVxdWVzdG9yX2FwcF9kaXNwbGF5bmFtZSI6Ik9mZmljZSAzNjUgRXhjaGFuZ2UgTWljcm9zZXJ2aWNlIiwic2NwIjoiT3dhQXR0YWNobWVudHMuUmVhZCIsIm9pZCI6IjU0MWQ3N2U2LTdmZjUtNDU3YS1iMWNiLTY1MWVkYzNjMDExMSIsInB1aWQiOiIxMDAzMjAwMjZBNEUzOEM1Iiwic210cCI6InNrZXNraW5AcGlyaXJlaXMuZWR1LnRyIiwidXBuIjoic2tlc2tpbkBwaXJpcmVpcy5lZHUudHIiLCJ1c2VyY2FsbGJhY2t1c2VyY29udGV4dGlkIjoiNGM4MTg1OWRhODVlNGNlNzhmNWE4Zjg4NTU2MDFjNzEiLCJlcGsiOiJ7XCJrdHlcIjpcIlJTQVwiLFwiblwiOlwid2FEaUhaWnIxVjBvcjVGWXFlcGJBTm9BcjViazF4YjBGRGFhZGgxc2M2RFk5S1NWVjBBd1kyS0hYZEtiaDE1X3VQdU9mY0cySTFkZ1JLY21NSzFTQ3ZORkhlWW9QeVF5VU5EOXEtVlNPYXY0WDc3RzA1TEwyNGdycEo3Rkwtd25hXzBVVjJpV3RHV3ZmY0E1aDNZQXMtWDhUdmdVYUpPZ0dOWEx1cGh4ZVBhY1JGcTdkSF9WZUJydDlJdmVRemViSWNVYnZSd0tZTWVTSE1VUTJtZzl4MWQ5XzVZSXVzM3R3T2JBSkxkR3lDalRQcTlBVk1MaFRYa2RtQU55QkJaZUl4YWpXZ2FDUFpINzhFb2dkeFYzWlllcS1aenctN29CRUNVWEQ1N2RzYU5sT0s5Y05qT0Y5TnpJVThEM3k5M2Z5RjRSdUV0YTNrd0dwWHJPZjBfOWpRXCIsXCJlXCI6XCJBUUFCXCIsXCJhbGdcIjpcIlJTMjU2XCIsXCJleHBcIjpcIjE3NDEzMzc0MDFcIixcImV4cF9kaWZmXCI6XCI4NjQwMFwiLFwia2lkXCI6XCJRcVY2NGN1b3VIdFJELXRLVHlOWW9XVXptUzBcIn0uRTQ5dmNPWG9MVms2UEY5YzRVNDNySERRUmFteHhKZjJYcGpSN2E3RGRkNVVVMldVcnlSV25lM1YxcmkwMCtVVUpvK0tzN3ptR1lhTTAwaThQeXh0ZXhITUdXQ2hOMTN1cmt2RFJLcW1QeTVqckxXNzdMbVBKaDdERUhnczdKclYwektKVEVmWUVVVUFCbnlGMUNEZzkrYjIySEpNbFJQTm1kYktYRjI1NWFZR3RjYVI4N3JMVmZGeXhvc3lOZ0hCN28vRWJNN0xmOXF1MGpNOWN1YnluemZvdHR5VWxjWnA4NkM0SXRjbkdoUmlnb3lCYm8veFpnNkhUTzlwOG9PdEN5d1RxNXpvNmxJVXk2aVpnVktrTFVEWkQrc2hYY1YrZXBBQzZGcGovRFk1SXc2TDUwQTNyYlh4UmcrU1BZNWR0VnhpaEFLWTVOdDVQYWFQeVRTSWRRPT0iLCJuYmYiOjE3NDEyNDc2ODIsImV4cCI6MTc0MTI0Nzk4MiwiaXNzIjoiaHR0cHM6Ly9zdWJzdHJhdGUub2ZmaWNlLmNvbS9zdHMvIiwiYXVkIjoiaHR0cHM6Ly9vdXRsb29rLm9mZmljZS5jb20iLCJzc2VjIjoiRTd5MjhjZHF0d0Z0NmNkWiJ9.NhOEapj5LrFF86SpceLJT9xHAfCMDKc03CAF_O8ovE1cEaB9En2Xo0NQlANGCD8NunyU5AT9ijM9yJIzVas2KE5ODMgdztcENbupe_Nhj1Z7xe6TA1EpYf1bjvToyH-G9DBE-bPssCmWyad8aQsl4XOdKIhNCEzS8e3a0AYstUhLX-I3T6vYUplf17AJzlERbKjiQ4OHBtx04q0AJlmVbTofckHTfv52gq2jWhcuvzDY_NJegLS_PD0Ot3FTJdZbvZ3cyq_iQ6fV70NBwiluJf3vk51aR9ePkbSrjzpdbzGxAUW_G16zWq6h98lz0SLlCH_SYeb4xtSK_9eB617UWg&amp;X-OWA-CANARY=wTQ4TdB6zfgAAAAAAAAAAEAT_seEXN0YyF80CnQKfcYRTfrziLU5AsrNmMH8KQEs_tjRhyBOZGM.&amp;owa=outlook.office365.com&amp;scriptVer=20250221002.19&amp;clientId=7F0BA6EE7A22478F8822A53C92EE0A51&amp;animation=true"/>
          <p:cNvSpPr>
            <a:spLocks noChangeAspect="1" noChangeArrowheads="1"/>
          </p:cNvSpPr>
          <p:nvPr/>
        </p:nvSpPr>
        <p:spPr bwMode="auto">
          <a:xfrm>
            <a:off x="848578" y="3445729"/>
            <a:ext cx="3793759" cy="37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369277"/>
            <a:ext cx="5893533" cy="61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s://attachments.office.net/owa/skeskin%40pirireis.edu.tr/service.svc/s/GetAttachmentThumbnail?id=AQMkAGM3OGYyNWUyLTAxM2UtNDdhOS04ZTRlLTQwNTYxYzQ3MDU5NQBGAAAD3Y10I4Tsx0a6zDHrR24G9QcAi4NZ2m3Lc0SnmxC0%2FvABUAAAAgEMAAAAi4NZ2m3Lc0SnmxC0%2FvABUAABD8PTrQAAAAESABAAs67%2Bae4pRkmaUOD5cvfxDQ%3D%3D&amp;thumbnailType=2&amp;token=eyJhbGciOiJSUzI1NiIsInR5cCI6IkpXVCIsImtpZCI6ImZvQlg4c21WRm0rY2owMDAySnlsZW10SXBhST0iLCJ4NXQiOiJmb0JYOHNtVkZtK2NqMDAwMkp5bGVtdElwYUk9Iiwibm9uY2UiOiItd0Z3U3BZRzRwNjJ2TVVZZGUzWk84YmtwczhNRW4wd0JsRFJlMUQ4QmtRYUxySHc2anRySkVaRXF4QXdtdlBocWRCMk5FYk82NGMxMjlFNVdYTnM0RWlOZE12SXJ6dUJQQW5yUW9sdmdOWF94Tkw0NmxyYkNpWEk4bGJ5UjFIN2pYMWRpMjFOMllYVTdDYUotWm1RaTJzakRUV2NiWkFWdFdLa3Y0c3B2YWciLCJpc3Nsb2MiOiJEVTVQUjAyTUIxMDU2NSIsInNyc24iOjYzODc2NzAzNzU2ODYwODkyN30.eyJzYXAtdmVyc2lvbiI6IjMxIiwiYXBwaWQiOiJhZjNlYmJiYS1jMjNmLTQ5MmEtYWE5My04MzQyMTY5NmVjNGIiLCJpc3NyaW5nIjoiV1ciLCJhcHBpZGFjciI6IjIiLCJhcHBfZGlzcGxheW5hbWUiOiIiLCJ1dGkiOiI1YTcyM2RiNi0zMjUzLTQwNTUtYTg0OS0xMjlmZTEwOWJmNGUiLCJpYXQiOjE3NDEyNDc2ODIsInZlciI6IlNUSS5Vc2VyLkNhbGxiYWNrVG9rZW4uVjEiLCJ0aWQiOiI5NDAzOGQ5Mjc3ZmU0YmE2YjFiN2Y1ODE5MzU2Njg5YyIsInRydXN0ZWRmb3JkZWxlZ2F0aW9uIjoiZmFsc2UiLCJ0b3BvbG9neSI6IntcIlR5cGVcIjpcIk1hY2hpbmVcIixcIlZhbHVlXCI6XCJEVTVQUjAyTUIxMDU2NS5ldXJwcmQwMi5wcm9kLm91dGxvb2suY29tXCJ9IiwicmVxdWVzdG9yX2FwcGlkIjoiMTU3Y2RmYmYtNzM5OC00YTU2LTk2YzMtZTkzZTlhYjMwOWI1IiwicmVxdWVzdG9yX2FwcF9kaXNwbGF5bmFtZSI6Ik9mZmljZSAzNjUgRXhjaGFuZ2UgTWljcm9zZXJ2aWNlIiwic2NwIjoiT3dhQXR0YWNobWVudHMuUmVhZCIsIm9pZCI6IjU0MWQ3N2U2LTdmZjUtNDU3YS1iMWNiLTY1MWVkYzNjMDExMSIsInB1aWQiOiIxMDAzMjAwMjZBNEUzOEM1Iiwic210cCI6InNrZXNraW5AcGlyaXJlaXMuZWR1LnRyIiwidXBuIjoic2tlc2tpbkBwaXJpcmVpcy5lZHUudHIiLCJ1c2VyY2FsbGJhY2t1c2VyY29udGV4dGlkIjoiNGM4MTg1OWRhODVlNGNlNzhmNWE4Zjg4NTU2MDFjNzEiLCJlcGsiOiJ7XCJrdHlcIjpcIlJTQVwiLFwiblwiOlwid2FEaUhaWnIxVjBvcjVGWXFlcGJBTm9BcjViazF4YjBGRGFhZGgxc2M2RFk5S1NWVjBBd1kyS0hYZEtiaDE1X3VQdU9mY0cySTFkZ1JLY21NSzFTQ3ZORkhlWW9QeVF5VU5EOXEtVlNPYXY0WDc3RzA1TEwyNGdycEo3Rkwtd25hXzBVVjJpV3RHV3ZmY0E1aDNZQXMtWDhUdmdVYUpPZ0dOWEx1cGh4ZVBhY1JGcTdkSF9WZUJydDlJdmVRemViSWNVYnZSd0tZTWVTSE1VUTJtZzl4MWQ5XzVZSXVzM3R3T2JBSkxkR3lDalRQcTlBVk1MaFRYa2RtQU55QkJaZUl4YWpXZ2FDUFpINzhFb2dkeFYzWlllcS1aenctN29CRUNVWEQ1N2RzYU5sT0s5Y05qT0Y5TnpJVThEM3k5M2Z5RjRSdUV0YTNrd0dwWHJPZjBfOWpRXCIsXCJlXCI6XCJBUUFCXCIsXCJhbGdcIjpcIlJTMjU2XCIsXCJleHBcIjpcIjE3NDEzMzc0MDFcIixcImV4cF9kaWZmXCI6XCI4NjQwMFwiLFwia2lkXCI6XCJRcVY2NGN1b3VIdFJELXRLVHlOWW9XVXptUzBcIn0uRTQ5dmNPWG9MVms2UEY5YzRVNDNySERRUmFteHhKZjJYcGpSN2E3RGRkNVVVMldVcnlSV25lM1YxcmkwMCtVVUpvK0tzN3ptR1lhTTAwaThQeXh0ZXhITUdXQ2hOMTN1cmt2RFJLcW1QeTVqckxXNzdMbVBKaDdERUhnczdKclYwektKVEVmWUVVVUFCbnlGMUNEZzkrYjIySEpNbFJQTm1kYktYRjI1NWFZR3RjYVI4N3JMVmZGeXhvc3lOZ0hCN28vRWJNN0xmOXF1MGpNOWN1YnluemZvdHR5VWxjWnA4NkM0SXRjbkdoUmlnb3lCYm8veFpnNkhUTzlwOG9PdEN5d1RxNXpvNmxJVXk2aVpnVktrTFVEWkQrc2hYY1YrZXBBQzZGcGovRFk1SXc2TDUwQTNyYlh4UmcrU1BZNWR0VnhpaEFLWTVOdDVQYWFQeVRTSWRRPT0iLCJuYmYiOjE3NDEyNDc2ODIsImV4cCI6MTc0MTI0Nzk4MiwiaXNzIjoiaHR0cHM6Ly9zdWJzdHJhdGUub2ZmaWNlLmNvbS9zdHMvIiwiYXVkIjoiaHR0cHM6Ly9vdXRsb29rLm9mZmljZS5jb20iLCJzc2VjIjoiRTd5MjhjZHF0d0Z0NmNkWiJ9.NhOEapj5LrFF86SpceLJT9xHAfCMDKc03CAF_O8ovE1cEaB9En2Xo0NQlANGCD8NunyU5AT9ijM9yJIzVas2KE5ODMgdztcENbupe_Nhj1Z7xe6TA1EpYf1bjvToyH-G9DBE-bPssCmWyad8aQsl4XOdKIhNCEzS8e3a0AYstUhLX-I3T6vYUplf17AJzlERbKjiQ4OHBtx04q0AJlmVbTofckHTfv52gq2jWhcuvzDY_NJegLS_PD0Ot3FTJdZbvZ3cyq_iQ6fV70NBwiluJf3vk51aR9ePkbSrjzpdbzGxAUW_G16zWq6h98lz0SLlCH_SYeb4xtSK_9eB617UWg&amp;X-OWA-CANARY=wTQ4TdB6zfgAAAAAAAAAAEAT_seEXN0YyF80CnQKfcYRTfrziLU5AsrNmMH8KQEs_tjRhyBOZGM.&amp;owa=outlook.office365.com&amp;scriptVer=20250221002.19&amp;clientId=7F0BA6EE7A22478F8822A53C92EE0A51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7F53A-7AB4-B2C5-2E12-26704082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271B-EE23-55EC-A935-6061AD91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2051" cy="1400530"/>
          </a:xfrm>
        </p:spPr>
        <p:txBody>
          <a:bodyPr/>
          <a:lstStyle/>
          <a:p>
            <a:r>
              <a:rPr lang="tr-TR" dirty="0" smtClean="0"/>
              <a:t>Toplumsal Cinsiyet Eşitliği ve Hukuku Dersi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4C8D-679A-3C00-5303-75A09D9D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2052918"/>
            <a:ext cx="10032024" cy="4195481"/>
          </a:xfrm>
        </p:spPr>
        <p:txBody>
          <a:bodyPr>
            <a:normAutofit/>
          </a:bodyPr>
          <a:lstStyle/>
          <a:p>
            <a:r>
              <a:rPr lang="tr-TR" sz="2800" dirty="0"/>
              <a:t>Eşitlik, ayrımcılık yasağı, pozitif ayrımcılık, feminist teoriler, mahkemelerde ve yasalarda cinsiyetçilik sorunu, kadına karşı eviçi şiddet, cinsel suçlar vb. hukuki konular ile ilgili ulusal ve uluslararası </a:t>
            </a:r>
            <a:r>
              <a:rPr lang="tr-TR" sz="2800" dirty="0" smtClean="0"/>
              <a:t>düzenlemeler</a:t>
            </a:r>
          </a:p>
          <a:p>
            <a:r>
              <a:rPr lang="tr-TR" sz="2800" dirty="0"/>
              <a:t>Toplumsal cinsiyet kavramını açıklamak ve toplumdaki toplumsal cinsiyet rollerini tartışmak ve bunun hukuk üzerindeki etkilerini ortaya çıkarmak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5142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E9F21-6FE6-B258-FB7A-AFC90391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91D8-94F2-C68A-C20A-D6D6C043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9" y="426341"/>
            <a:ext cx="10792681" cy="1400530"/>
          </a:xfrm>
        </p:spPr>
        <p:txBody>
          <a:bodyPr/>
          <a:lstStyle/>
          <a:p>
            <a:r>
              <a:rPr lang="tr-TR" sz="3200" b="1" dirty="0"/>
              <a:t>Sayılarla </a:t>
            </a:r>
            <a:r>
              <a:rPr lang="tr-TR" sz="3200" b="1" dirty="0" smtClean="0"/>
              <a:t>Üniversitemiz- Toplumsal Cinsiyet </a:t>
            </a:r>
            <a:br>
              <a:rPr lang="tr-TR" sz="3200" b="1" dirty="0" smtClean="0"/>
            </a:br>
            <a:r>
              <a:rPr lang="tr-TR" sz="3200" b="1" dirty="0" smtClean="0"/>
              <a:t>Akademik </a:t>
            </a:r>
            <a:r>
              <a:rPr lang="tr-TR" sz="3200" b="1" dirty="0"/>
              <a:t>ve İdari </a:t>
            </a:r>
            <a:r>
              <a:rPr lang="tr-TR" sz="3200" b="1" dirty="0" smtClean="0"/>
              <a:t>Personel</a:t>
            </a:r>
            <a:endParaRPr lang="tr-TR" sz="3200" b="1" dirty="0"/>
          </a:p>
        </p:txBody>
      </p:sp>
      <p:pic>
        <p:nvPicPr>
          <p:cNvPr id="5" name="Content Placeholder 4" descr="A graph of a bar chart">
            <a:extLst>
              <a:ext uri="{FF2B5EF4-FFF2-40B4-BE49-F238E27FC236}">
                <a16:creationId xmlns:a16="http://schemas.microsoft.com/office/drawing/2014/main" id="{C826F2A3-4B36-4AC0-2D5E-F89BC5B97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4" y="2011471"/>
            <a:ext cx="10761345" cy="4470399"/>
          </a:xfrm>
        </p:spPr>
      </p:pic>
    </p:spTree>
    <p:extLst>
      <p:ext uri="{BB962C8B-B14F-4D97-AF65-F5344CB8AC3E}">
        <p14:creationId xmlns:p14="http://schemas.microsoft.com/office/powerpoint/2010/main" val="94207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19D9-B96F-C868-446D-10F6E538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Akademik ve İdari Personel</a:t>
            </a:r>
          </a:p>
        </p:txBody>
      </p:sp>
      <p:pic>
        <p:nvPicPr>
          <p:cNvPr id="5" name="Content Placeholder 4" descr="A graph of blue and pink squares">
            <a:extLst>
              <a:ext uri="{FF2B5EF4-FFF2-40B4-BE49-F238E27FC236}">
                <a16:creationId xmlns:a16="http://schemas.microsoft.com/office/drawing/2014/main" id="{609C77EB-BBE5-0D9C-60E4-178C2073E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2092983"/>
            <a:ext cx="11283885" cy="3742209"/>
          </a:xfrm>
        </p:spPr>
      </p:pic>
    </p:spTree>
    <p:extLst>
      <p:ext uri="{BB962C8B-B14F-4D97-AF65-F5344CB8AC3E}">
        <p14:creationId xmlns:p14="http://schemas.microsoft.com/office/powerpoint/2010/main" val="44103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64B2-3324-4201-AE32-3F2986C4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sayıları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5AC981-1EF4-95B5-D059-C497AC181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0" y="1640264"/>
            <a:ext cx="10845534" cy="46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118-6A9A-AAA7-E6E4-5EC2B325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29" y="452718"/>
            <a:ext cx="9595205" cy="1400530"/>
          </a:xfrm>
        </p:spPr>
        <p:txBody>
          <a:bodyPr/>
          <a:lstStyle/>
          <a:p>
            <a:r>
              <a:rPr lang="tr-TR" dirty="0"/>
              <a:t>Bölümlere göre personel sayıları</a:t>
            </a:r>
          </a:p>
        </p:txBody>
      </p:sp>
      <p:pic>
        <p:nvPicPr>
          <p:cNvPr id="9" name="Content Placeholder 8" descr="A graph with text on it&#10;&#10;AI-generated content may be incorrect.">
            <a:extLst>
              <a:ext uri="{FF2B5EF4-FFF2-40B4-BE49-F238E27FC236}">
                <a16:creationId xmlns:a16="http://schemas.microsoft.com/office/drawing/2014/main" id="{4899C87A-9C35-1500-FCE4-26D6E7578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" y="1376312"/>
            <a:ext cx="11265031" cy="53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28C-5EDE-9005-4FF7-02EDF6B6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Akademik başarı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44E015-9DFB-8988-8480-FB4E649B30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0" y="1471448"/>
            <a:ext cx="10810536" cy="49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2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29F9-F1B3-1156-F7CD-78059774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189D-BC31-B93E-0F96-826465FC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35" y="1991372"/>
            <a:ext cx="10617327" cy="1314536"/>
          </a:xfrm>
        </p:spPr>
        <p:txBody>
          <a:bodyPr/>
          <a:lstStyle/>
          <a:p>
            <a:pPr algn="ctr"/>
            <a:r>
              <a:rPr lang="tr-TR" sz="4000" dirty="0" smtClean="0">
                <a:latin typeface="Bodoni MT Poster Compressed" panose="02070706080601050204" pitchFamily="18" charset="0"/>
              </a:rPr>
              <a:t>Şiddetsiz iletişimin ve eşitliğin hakim olacağı güzel bir ülkeye...</a:t>
            </a:r>
            <a:br>
              <a:rPr lang="tr-TR" sz="4000" dirty="0" smtClean="0">
                <a:latin typeface="Bodoni MT Poster Compressed" panose="02070706080601050204" pitchFamily="18" charset="0"/>
              </a:rPr>
            </a:br>
            <a:r>
              <a:rPr lang="tr-TR" dirty="0" smtClean="0">
                <a:latin typeface="Bodoni MT Poster Compressed" panose="02070706080601050204" pitchFamily="18" charset="0"/>
              </a:rPr>
              <a:t/>
            </a:r>
            <a:br>
              <a:rPr lang="tr-TR" dirty="0" smtClean="0">
                <a:latin typeface="Bodoni MT Poster Compressed" panose="02070706080601050204" pitchFamily="18" charset="0"/>
              </a:rPr>
            </a:br>
            <a:r>
              <a:rPr lang="tr-TR" sz="2400" dirty="0" smtClean="0"/>
              <a:t>Teşekkür ederim</a:t>
            </a:r>
            <a:endParaRPr lang="tr-T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9588-FBEA-4F31-AC4C-772F7E4F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607169"/>
            <a:ext cx="10370650" cy="164123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tr-TR" dirty="0"/>
              <a:t>Piri Reis Üniversitesi kurumsal yapı ve çalışmalar</a:t>
            </a:r>
            <a:endParaRPr lang="tr-TR" b="1" dirty="0"/>
          </a:p>
          <a:p>
            <a:pPr marL="0" indent="0" algn="r">
              <a:buNone/>
            </a:pPr>
            <a:r>
              <a:rPr lang="tr-TR" b="1" dirty="0"/>
              <a:t>Piri Reis üniversitesi öğrenci dekanlığı</a:t>
            </a:r>
          </a:p>
          <a:p>
            <a:pPr marL="0" indent="0" algn="r">
              <a:buNone/>
            </a:pPr>
            <a:r>
              <a:rPr lang="tr-TR" b="1" dirty="0"/>
              <a:t>Taciz ve şiddete karşı destek birimi</a:t>
            </a:r>
          </a:p>
          <a:p>
            <a:pPr marL="0" indent="0" algn="r">
              <a:buNone/>
            </a:pPr>
            <a:r>
              <a:rPr lang="tr-TR" b="1" dirty="0"/>
              <a:t>Dr. Öğr. Üyesi sevda keskin</a:t>
            </a:r>
          </a:p>
          <a:p>
            <a:pPr marL="0" indent="0" algn="r">
              <a:buNone/>
            </a:pPr>
            <a:r>
              <a:rPr lang="tr-TR" b="1" dirty="0"/>
              <a:t>6 Mart 2025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7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8F62-70A5-4DB0-2C94-A16AE810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 Mart Tarihçesi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84FC-FFD8-4160-2E9D-38210222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2052918"/>
            <a:ext cx="1011115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0" i="0" dirty="0">
                <a:effectLst/>
                <a:latin typeface="open sans" panose="020B0606030504020204" pitchFamily="34" charset="0"/>
              </a:rPr>
              <a:t>8 Mart 1857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tarihinde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ABD’nin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New York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kentinde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40.000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kadın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dokuma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işçisi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‘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eşit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işe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eşit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ücret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’,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çalışma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saatlerinde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azalma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ve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doğum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izni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istemiyle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greve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başladı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. Bu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grev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esnasında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çıkan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yangında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fabrikaya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kilitlenen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129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kadın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işçi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yaşamını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yitirdi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. Bu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katliamın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üstünden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tr-TR" sz="3200" b="0" i="0" dirty="0">
                <a:effectLst/>
                <a:latin typeface="open sans" panose="020B0606030504020204" pitchFamily="34" charset="0"/>
              </a:rPr>
              <a:t>yaklaşık 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1</a:t>
            </a:r>
            <a:r>
              <a:rPr lang="tr-TR" sz="3200" b="0" i="0" dirty="0">
                <a:effectLst/>
                <a:latin typeface="open sans" panose="020B0606030504020204" pitchFamily="34" charset="0"/>
              </a:rPr>
              <a:t>7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0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yıl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geçti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. Bu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acı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olay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kadınların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haklarının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konuşulduğu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bir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güne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, 1977’de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Birleşmiş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Milletler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tarafından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‘’8 Mart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Dünya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Emekçi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Kadınlar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Günü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’’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olarak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kabul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edilmesi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ile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dirty="0" err="1">
                <a:effectLst/>
                <a:latin typeface="open sans" panose="020B0606030504020204" pitchFamily="34" charset="0"/>
              </a:rPr>
              <a:t>dönüştü</a:t>
            </a:r>
            <a:r>
              <a:rPr lang="en-GB" sz="3200" b="0" i="0" dirty="0">
                <a:effectLst/>
                <a:latin typeface="open sans" panose="020B0606030504020204" pitchFamily="34" charset="0"/>
              </a:rPr>
              <a:t>.</a:t>
            </a:r>
            <a:endParaRPr lang="en-GB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69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FFDE-F930-8D41-184F-FFB54EE4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Uluslararası Sözleşmeler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8741-DBEC-E3C3-ACCF-06E635F3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6578"/>
            <a:ext cx="10810265" cy="4621822"/>
          </a:xfrm>
        </p:spPr>
        <p:txBody>
          <a:bodyPr/>
          <a:lstStyle/>
          <a:p>
            <a:r>
              <a:rPr lang="en-US" b="1" dirty="0"/>
              <a:t>1791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/>
              <a:t>Declaration des droits de </a:t>
            </a:r>
            <a:r>
              <a:rPr lang="en-US" i="1" dirty="0" err="1"/>
              <a:t>l’femme</a:t>
            </a:r>
            <a:r>
              <a:rPr lang="en-US" i="1" dirty="0"/>
              <a:t> </a:t>
            </a:r>
            <a:r>
              <a:rPr lang="en-US" dirty="0"/>
              <a:t>et du </a:t>
            </a:r>
            <a:r>
              <a:rPr lang="en-US" dirty="0" err="1"/>
              <a:t>citoyen</a:t>
            </a:r>
            <a:r>
              <a:rPr lang="en-US" dirty="0"/>
              <a:t>” </a:t>
            </a:r>
            <a:r>
              <a:rPr lang="en-US" b="1" dirty="0" err="1" smtClean="0"/>
              <a:t>Yurttaş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Kadın </a:t>
            </a:r>
            <a:r>
              <a:rPr lang="en-US" b="1" dirty="0" err="1"/>
              <a:t>Hakları</a:t>
            </a:r>
            <a:r>
              <a:rPr lang="en-US" b="1" dirty="0"/>
              <a:t> </a:t>
            </a:r>
            <a:r>
              <a:rPr lang="en-US" b="1" dirty="0" err="1" smtClean="0"/>
              <a:t>Beyannamesi</a:t>
            </a:r>
            <a:endParaRPr lang="tr-TR" b="1" dirty="0" smtClean="0"/>
          </a:p>
          <a:p>
            <a:r>
              <a:rPr lang="tr-TR" b="1" dirty="0" smtClean="0"/>
              <a:t>1948 </a:t>
            </a:r>
            <a:r>
              <a:rPr lang="en-US" b="1" dirty="0" smtClean="0"/>
              <a:t>B</a:t>
            </a:r>
            <a:r>
              <a:rPr lang="tr-TR" b="1" dirty="0" smtClean="0"/>
              <a:t>irleşmiş </a:t>
            </a:r>
            <a:r>
              <a:rPr lang="en-US" b="1" dirty="0" smtClean="0"/>
              <a:t>M</a:t>
            </a:r>
            <a:r>
              <a:rPr lang="tr-TR" b="1" dirty="0" smtClean="0"/>
              <a:t>illetler</a:t>
            </a:r>
            <a:r>
              <a:rPr lang="en-US" b="1" dirty="0" smtClean="0"/>
              <a:t> </a:t>
            </a:r>
            <a:r>
              <a:rPr lang="en-US" b="1" dirty="0" err="1"/>
              <a:t>İnsan</a:t>
            </a:r>
            <a:r>
              <a:rPr lang="en-US" b="1" dirty="0"/>
              <a:t> </a:t>
            </a:r>
            <a:r>
              <a:rPr lang="en-US" b="1" dirty="0" err="1"/>
              <a:t>Hakları</a:t>
            </a:r>
            <a:r>
              <a:rPr lang="en-US" b="1" dirty="0"/>
              <a:t> </a:t>
            </a:r>
            <a:r>
              <a:rPr lang="en-US" b="1" dirty="0" err="1"/>
              <a:t>Evrensel</a:t>
            </a:r>
            <a:r>
              <a:rPr lang="en-US" b="1" dirty="0"/>
              <a:t> </a:t>
            </a:r>
            <a:r>
              <a:rPr lang="en-US" b="1" dirty="0" smtClean="0"/>
              <a:t>B</a:t>
            </a:r>
            <a:r>
              <a:rPr lang="tr-TR" b="1" dirty="0" smtClean="0"/>
              <a:t>eyannamesi</a:t>
            </a:r>
            <a:r>
              <a:rPr lang="en-US" b="1" dirty="0" smtClean="0"/>
              <a:t>, </a:t>
            </a:r>
            <a:endParaRPr lang="tr-TR" b="1" dirty="0" smtClean="0"/>
          </a:p>
          <a:p>
            <a:r>
              <a:rPr lang="tr-TR" b="1" dirty="0" smtClean="0"/>
              <a:t>1950 </a:t>
            </a:r>
            <a:r>
              <a:rPr lang="en-US" b="1" dirty="0" err="1" smtClean="0"/>
              <a:t>İnsan</a:t>
            </a:r>
            <a:r>
              <a:rPr lang="en-US" b="1" dirty="0" smtClean="0"/>
              <a:t> </a:t>
            </a:r>
            <a:r>
              <a:rPr lang="en-US" b="1" dirty="0" err="1"/>
              <a:t>Hakları</a:t>
            </a:r>
            <a:r>
              <a:rPr lang="en-US" b="1" dirty="0"/>
              <a:t> </a:t>
            </a:r>
            <a:r>
              <a:rPr lang="en-US" b="1" dirty="0" err="1"/>
              <a:t>Avrupa</a:t>
            </a:r>
            <a:r>
              <a:rPr lang="en-US" b="1" dirty="0"/>
              <a:t> </a:t>
            </a:r>
            <a:r>
              <a:rPr lang="en-US" b="1" dirty="0" err="1" smtClean="0"/>
              <a:t>Sözleşmesi</a:t>
            </a:r>
            <a:r>
              <a:rPr lang="en-US" b="1" dirty="0" smtClean="0"/>
              <a:t>, </a:t>
            </a:r>
            <a:endParaRPr lang="tr-TR" b="1" dirty="0" smtClean="0"/>
          </a:p>
          <a:p>
            <a:r>
              <a:rPr lang="tr-TR" b="1" dirty="0" smtClean="0"/>
              <a:t>1979 </a:t>
            </a:r>
            <a:r>
              <a:rPr lang="en-US" b="1" dirty="0" err="1" smtClean="0"/>
              <a:t>Kadınlara</a:t>
            </a:r>
            <a:r>
              <a:rPr lang="en-US" b="1" dirty="0" smtClean="0"/>
              <a:t> </a:t>
            </a:r>
            <a:r>
              <a:rPr lang="en-US" b="1" dirty="0" err="1"/>
              <a:t>Karşı</a:t>
            </a:r>
            <a:r>
              <a:rPr lang="en-US" b="1" dirty="0"/>
              <a:t> Her </a:t>
            </a:r>
            <a:r>
              <a:rPr lang="en-US" b="1" dirty="0" err="1"/>
              <a:t>Türlü</a:t>
            </a:r>
            <a:r>
              <a:rPr lang="en-US" b="1" dirty="0"/>
              <a:t> </a:t>
            </a:r>
            <a:r>
              <a:rPr lang="en-US" b="1" dirty="0" err="1"/>
              <a:t>Ayrımcılığın</a:t>
            </a:r>
            <a:r>
              <a:rPr lang="en-US" b="1" dirty="0"/>
              <a:t> </a:t>
            </a:r>
            <a:r>
              <a:rPr lang="en-US" b="1" dirty="0" err="1"/>
              <a:t>Kaldırılması</a:t>
            </a:r>
            <a:r>
              <a:rPr lang="en-US" b="1" dirty="0"/>
              <a:t> </a:t>
            </a:r>
            <a:r>
              <a:rPr lang="en-US" b="1" dirty="0" err="1"/>
              <a:t>Sözleşmesi</a:t>
            </a:r>
            <a:r>
              <a:rPr lang="en-US" b="1" dirty="0"/>
              <a:t> (CEDAW)</a:t>
            </a:r>
            <a:endParaRPr lang="tr-TR" b="1" dirty="0"/>
          </a:p>
          <a:p>
            <a:r>
              <a:rPr lang="tr-TR" b="1" dirty="0" smtClean="0"/>
              <a:t>2002 </a:t>
            </a:r>
            <a:r>
              <a:rPr lang="en-US" b="1" dirty="0" err="1" smtClean="0"/>
              <a:t>Kadına</a:t>
            </a:r>
            <a:r>
              <a:rPr lang="en-US" b="1" dirty="0" smtClean="0"/>
              <a:t> </a:t>
            </a:r>
            <a:r>
              <a:rPr lang="en-US" b="1" dirty="0" err="1"/>
              <a:t>Yönelik</a:t>
            </a:r>
            <a:r>
              <a:rPr lang="en-US" b="1" dirty="0"/>
              <a:t> </a:t>
            </a:r>
            <a:r>
              <a:rPr lang="en-US" b="1" dirty="0" err="1"/>
              <a:t>Şiddetin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Aile</a:t>
            </a:r>
            <a:r>
              <a:rPr lang="en-US" b="1" dirty="0"/>
              <a:t> </a:t>
            </a:r>
            <a:r>
              <a:rPr lang="en-US" b="1" dirty="0" err="1"/>
              <a:t>İçi</a:t>
            </a:r>
            <a:r>
              <a:rPr lang="en-US" b="1" dirty="0"/>
              <a:t> </a:t>
            </a:r>
            <a:r>
              <a:rPr lang="en-US" b="1" dirty="0" err="1"/>
              <a:t>Şiddetin</a:t>
            </a:r>
            <a:r>
              <a:rPr lang="en-US" b="1" dirty="0"/>
              <a:t> </a:t>
            </a:r>
            <a:r>
              <a:rPr lang="en-US" b="1" dirty="0" err="1" smtClean="0"/>
              <a:t>Önlenmesi</a:t>
            </a:r>
            <a:r>
              <a:rPr lang="tr-TR" dirty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/>
              <a:t>Bunlarla</a:t>
            </a:r>
            <a:r>
              <a:rPr lang="en-US" b="1" dirty="0"/>
              <a:t> </a:t>
            </a:r>
            <a:r>
              <a:rPr lang="en-US" b="1" dirty="0" err="1"/>
              <a:t>Mücadeleye</a:t>
            </a:r>
            <a:r>
              <a:rPr lang="en-US" b="1" dirty="0"/>
              <a:t> </a:t>
            </a:r>
            <a:r>
              <a:rPr lang="en-US" b="1" dirty="0" err="1"/>
              <a:t>Dair</a:t>
            </a:r>
            <a:r>
              <a:rPr lang="en-US" b="1" dirty="0"/>
              <a:t> </a:t>
            </a:r>
            <a:r>
              <a:rPr lang="en-US" b="1" dirty="0" err="1"/>
              <a:t>Avrupa</a:t>
            </a:r>
            <a:r>
              <a:rPr lang="en-US" b="1" dirty="0"/>
              <a:t> </a:t>
            </a:r>
            <a:r>
              <a:rPr lang="en-US" b="1" dirty="0" err="1"/>
              <a:t>Konseyi</a:t>
            </a:r>
            <a:r>
              <a:rPr lang="en-US" b="1" dirty="0"/>
              <a:t> </a:t>
            </a:r>
            <a:r>
              <a:rPr lang="en-US" b="1" dirty="0" err="1" smtClean="0"/>
              <a:t>Sözleşmesi</a:t>
            </a:r>
            <a:r>
              <a:rPr lang="tr-TR" b="1" dirty="0" smtClean="0"/>
              <a:t> (</a:t>
            </a:r>
            <a:r>
              <a:rPr lang="en-US" b="1" dirty="0" smtClean="0"/>
              <a:t>İstanbul </a:t>
            </a:r>
            <a:r>
              <a:rPr lang="en-US" b="1" dirty="0" err="1" smtClean="0"/>
              <a:t>Sözleşmesi</a:t>
            </a:r>
            <a:r>
              <a:rPr lang="tr-TR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3468-DD81-87BC-5882-9B8E1D1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Mevzuat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AA90-F2E9-1143-C8F0-A6852168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2" y="1679332"/>
            <a:ext cx="10577146" cy="4569068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>
                <a:hlinkClick r:id="rId2"/>
              </a:rPr>
              <a:t>Türk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Medeni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3"/>
              </a:rPr>
              <a:t>Türk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Ceza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4"/>
              </a:rPr>
              <a:t>İş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5"/>
              </a:rPr>
              <a:t>Devlet</a:t>
            </a:r>
            <a:r>
              <a:rPr lang="en-US" b="1" dirty="0" smtClean="0">
                <a:hlinkClick r:id="rId5"/>
              </a:rPr>
              <a:t> </a:t>
            </a:r>
            <a:r>
              <a:rPr lang="en-US" b="1" dirty="0" err="1">
                <a:hlinkClick r:id="rId5"/>
              </a:rPr>
              <a:t>Memurları</a:t>
            </a:r>
            <a:r>
              <a:rPr lang="en-US" b="1" dirty="0">
                <a:hlinkClick r:id="rId5"/>
              </a:rPr>
              <a:t> </a:t>
            </a:r>
            <a:r>
              <a:rPr lang="en-US" b="1" dirty="0" err="1" smtClean="0">
                <a:hlinkClick r:id="rId5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6"/>
              </a:rPr>
              <a:t>Belediye</a:t>
            </a:r>
            <a:r>
              <a:rPr lang="en-US" b="1" dirty="0" smtClean="0">
                <a:hlinkClick r:id="rId6"/>
              </a:rPr>
              <a:t> </a:t>
            </a:r>
            <a:r>
              <a:rPr lang="en-US" b="1" dirty="0" err="1" smtClean="0">
                <a:hlinkClick r:id="rId6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7"/>
              </a:rPr>
              <a:t>Aile</a:t>
            </a:r>
            <a:r>
              <a:rPr lang="en-US" b="1" dirty="0" smtClean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Mahkemelerinin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Kuruluş</a:t>
            </a:r>
            <a:r>
              <a:rPr lang="en-US" b="1" dirty="0">
                <a:hlinkClick r:id="rId7"/>
              </a:rPr>
              <a:t>, </a:t>
            </a:r>
            <a:r>
              <a:rPr lang="en-US" b="1" dirty="0" err="1">
                <a:hlinkClick r:id="rId7"/>
              </a:rPr>
              <a:t>Görev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ve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Yargılama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Usullerine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Dair</a:t>
            </a:r>
            <a:r>
              <a:rPr lang="en-US" b="1" dirty="0">
                <a:hlinkClick r:id="rId7"/>
              </a:rPr>
              <a:t> </a:t>
            </a:r>
            <a:r>
              <a:rPr lang="en-US" b="1" dirty="0" err="1" smtClean="0">
                <a:hlinkClick r:id="rId7"/>
              </a:rPr>
              <a:t>Kanun</a:t>
            </a:r>
            <a:endParaRPr lang="tr-TR" b="1" dirty="0" smtClean="0"/>
          </a:p>
          <a:p>
            <a:pPr fontAlgn="base"/>
            <a:r>
              <a:rPr lang="en-US" b="1" dirty="0" smtClean="0">
                <a:hlinkClick r:id="rId8"/>
              </a:rPr>
              <a:t>Kadın </a:t>
            </a:r>
            <a:r>
              <a:rPr lang="en-US" b="1" dirty="0" err="1">
                <a:hlinkClick r:id="rId8"/>
              </a:rPr>
              <a:t>Erkek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Fırsat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Eşitliği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>
                <a:hlinkClick r:id="rId8"/>
              </a:rPr>
              <a:t>Komisyonu</a:t>
            </a:r>
            <a:r>
              <a:rPr lang="en-US" b="1" dirty="0">
                <a:hlinkClick r:id="rId8"/>
              </a:rPr>
              <a:t> </a:t>
            </a:r>
            <a:r>
              <a:rPr lang="en-US" b="1" dirty="0" err="1" smtClean="0">
                <a:hlinkClick r:id="rId8"/>
              </a:rPr>
              <a:t>Kanunu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9"/>
              </a:rPr>
              <a:t>Radyo</a:t>
            </a:r>
            <a:r>
              <a:rPr lang="en-US" b="1" dirty="0" smtClean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ve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Televizyonların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Kurululuş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ve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Yayın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Hizmetleri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>
                <a:hlinkClick r:id="rId9"/>
              </a:rPr>
              <a:t>Hakkında</a:t>
            </a:r>
            <a:r>
              <a:rPr lang="en-US" b="1" dirty="0">
                <a:hlinkClick r:id="rId9"/>
              </a:rPr>
              <a:t> </a:t>
            </a:r>
            <a:r>
              <a:rPr lang="en-US" b="1" dirty="0" err="1" smtClean="0">
                <a:hlinkClick r:id="rId9"/>
              </a:rPr>
              <a:t>Kanun</a:t>
            </a:r>
            <a:endParaRPr lang="tr-TR" b="1" dirty="0" smtClean="0"/>
          </a:p>
          <a:p>
            <a:pPr fontAlgn="base"/>
            <a:r>
              <a:rPr lang="en-US" b="1" dirty="0" err="1" smtClean="0">
                <a:hlinkClick r:id="rId10"/>
              </a:rPr>
              <a:t>Ailenin</a:t>
            </a:r>
            <a:r>
              <a:rPr lang="en-US" b="1" dirty="0" smtClean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Korunmasi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ve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Kadina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Karsi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Siddetin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Onlenmesine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>
                <a:hlinkClick r:id="rId10"/>
              </a:rPr>
              <a:t>Dair</a:t>
            </a:r>
            <a:r>
              <a:rPr lang="en-US" b="1" dirty="0">
                <a:hlinkClick r:id="rId10"/>
              </a:rPr>
              <a:t> </a:t>
            </a:r>
            <a:r>
              <a:rPr lang="en-US" b="1" dirty="0" err="1" smtClean="0">
                <a:hlinkClick r:id="rId10"/>
              </a:rPr>
              <a:t>Kanun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90354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17304-C990-9221-39B6-DD44C740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0857-126C-1EAA-91AA-A3457B14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44197"/>
          </a:xfrm>
        </p:spPr>
        <p:txBody>
          <a:bodyPr/>
          <a:lstStyle/>
          <a:p>
            <a:r>
              <a:rPr lang="tr-TR" b="1" dirty="0" smtClean="0"/>
              <a:t>Şiddet Tanımı ve Türleri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3B073-4487-A4F0-131B-A365E2D0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3" y="2052918"/>
            <a:ext cx="10805745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>
                <a:latin typeface="Open Sans" panose="020B0606030504020204" pitchFamily="34" charset="0"/>
              </a:rPr>
              <a:t>Şiddet, </a:t>
            </a:r>
            <a:r>
              <a:rPr lang="en-GB" sz="2400" dirty="0" err="1">
                <a:latin typeface="Open Sans" panose="020B0606030504020204" pitchFamily="34" charset="0"/>
              </a:rPr>
              <a:t>bireyin</a:t>
            </a:r>
            <a:r>
              <a:rPr lang="tr-TR" sz="2400" dirty="0">
                <a:latin typeface="Open Sans" panose="020B0606030504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fiziksel</a:t>
            </a:r>
            <a:r>
              <a:rPr lang="en-GB" sz="2400" b="1" dirty="0">
                <a:latin typeface="Open Sans" panose="020B0606030504020204" pitchFamily="34" charset="0"/>
              </a:rPr>
              <a:t>, </a:t>
            </a:r>
            <a:r>
              <a:rPr lang="en-GB" sz="2400" b="1" dirty="0" err="1">
                <a:latin typeface="Open Sans" panose="020B0606030504020204" pitchFamily="34" charset="0"/>
              </a:rPr>
              <a:t>cinsel</a:t>
            </a:r>
            <a:r>
              <a:rPr lang="en-GB" sz="2400" b="1" dirty="0">
                <a:latin typeface="Open Sans" panose="020B0606030504020204" pitchFamily="34" charset="0"/>
              </a:rPr>
              <a:t>, </a:t>
            </a:r>
            <a:r>
              <a:rPr lang="en-GB" sz="2400" b="1" dirty="0" err="1">
                <a:latin typeface="Open Sans" panose="020B0606030504020204" pitchFamily="34" charset="0"/>
              </a:rPr>
              <a:t>psikolojik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veya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ekonomik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yönden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zarar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görmesiyle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ya</a:t>
            </a:r>
            <a:r>
              <a:rPr lang="en-GB" sz="2400" dirty="0">
                <a:latin typeface="Open Sans" panose="020B0606030504020204" pitchFamily="34" charset="0"/>
              </a:rPr>
              <a:t> da </a:t>
            </a:r>
            <a:r>
              <a:rPr lang="en-GB" sz="2400" dirty="0" err="1" smtClean="0">
                <a:latin typeface="Open Sans" panose="020B0606030504020204" pitchFamily="34" charset="0"/>
              </a:rPr>
              <a:t>acı</a:t>
            </a:r>
            <a:r>
              <a:rPr lang="en-GB" sz="2400" dirty="0" smtClean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çekmesiyle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sonuçlanan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sonuçlanması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muhtemel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hareketleri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tr-TR" sz="2400" dirty="0" smtClean="0">
                <a:latin typeface="Open Sans" panose="020B0606030504020204" pitchFamily="34" charset="0"/>
              </a:rPr>
              <a:t> </a:t>
            </a:r>
            <a:r>
              <a:rPr lang="en-GB" sz="2400" dirty="0" err="1" smtClean="0">
                <a:latin typeface="Open Sans" panose="020B0606030504020204" pitchFamily="34" charset="0"/>
              </a:rPr>
              <a:t>buna</a:t>
            </a:r>
            <a:r>
              <a:rPr lang="en-GB" sz="2400" dirty="0" smtClean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yönelik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tehdit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baskıyı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ya</a:t>
            </a:r>
            <a:r>
              <a:rPr lang="en-GB" sz="2400" dirty="0">
                <a:latin typeface="Open Sans" panose="020B0606030504020204" pitchFamily="34" charset="0"/>
              </a:rPr>
              <a:t> da </a:t>
            </a:r>
            <a:r>
              <a:rPr lang="en-GB" sz="2400" dirty="0" err="1">
                <a:latin typeface="Open Sans" panose="020B0606030504020204" pitchFamily="34" charset="0"/>
              </a:rPr>
              <a:t>özgürlüğün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keyfi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engellenmesini</a:t>
            </a:r>
            <a:r>
              <a:rPr lang="en-GB" sz="2400" dirty="0">
                <a:latin typeface="Open Sans" panose="020B0606030504020204" pitchFamily="34" charset="0"/>
              </a:rPr>
              <a:t> de </a:t>
            </a:r>
            <a:r>
              <a:rPr lang="en-GB" sz="2400" dirty="0" err="1">
                <a:latin typeface="Open Sans" panose="020B0606030504020204" pitchFamily="34" charset="0"/>
              </a:rPr>
              <a:t>içeren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 smtClean="0">
                <a:latin typeface="Open Sans" panose="020B0606030504020204" pitchFamily="34" charset="0"/>
              </a:rPr>
              <a:t>fiziksel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cinsel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psikolojik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sözlü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ekonomik</a:t>
            </a:r>
            <a:r>
              <a:rPr lang="en-GB" sz="2400" dirty="0">
                <a:latin typeface="Open Sans" panose="020B0606030504020204" pitchFamily="34" charset="0"/>
              </a:rPr>
              <a:t> her </a:t>
            </a:r>
            <a:r>
              <a:rPr lang="en-GB" sz="2400" dirty="0" err="1">
                <a:latin typeface="Open Sans" panose="020B0606030504020204" pitchFamily="34" charset="0"/>
              </a:rPr>
              <a:t>türlü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tutum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davranıştır</a:t>
            </a:r>
            <a:r>
              <a:rPr lang="en-GB" sz="2400" dirty="0">
                <a:latin typeface="Open Sans" panose="020B0606030504020204" pitchFamily="34" charset="0"/>
              </a:rPr>
              <a:t>. </a:t>
            </a:r>
            <a:r>
              <a:rPr lang="en-GB" sz="2400" dirty="0" smtClean="0">
                <a:latin typeface="Open Sans" panose="020B0606030504020204" pitchFamily="34" charset="0"/>
              </a:rPr>
              <a:t>Şiddet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özel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kamusal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alanda</a:t>
            </a:r>
            <a:r>
              <a:rPr lang="en-GB" sz="2400" dirty="0">
                <a:latin typeface="Open Sans" panose="020B0606030504020204" pitchFamily="34" charset="0"/>
              </a:rPr>
              <a:t> (</a:t>
            </a:r>
            <a:r>
              <a:rPr lang="en-GB" sz="2400" dirty="0" err="1">
                <a:latin typeface="Open Sans" panose="020B0606030504020204" pitchFamily="34" charset="0"/>
              </a:rPr>
              <a:t>evde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aile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bireyleri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arasında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sokakta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iş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yerinde</a:t>
            </a:r>
            <a:r>
              <a:rPr lang="en-GB" sz="2400" dirty="0">
                <a:latin typeface="Open Sans" panose="020B0606030504020204" pitchFamily="34" charset="0"/>
              </a:rPr>
              <a:t>) </a:t>
            </a:r>
            <a:r>
              <a:rPr lang="en-GB" sz="2400" dirty="0" err="1">
                <a:latin typeface="Open Sans" panose="020B0606030504020204" pitchFamily="34" charset="0"/>
              </a:rPr>
              <a:t>meydana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gelebilir</a:t>
            </a:r>
            <a:r>
              <a:rPr lang="en-GB" sz="2400" dirty="0">
                <a:latin typeface="Open Sans" panose="020B0606030504020204" pitchFamily="34" charset="0"/>
              </a:rPr>
              <a:t>.</a:t>
            </a:r>
            <a:endParaRPr lang="en-GB" sz="2400" dirty="0"/>
          </a:p>
          <a:p>
            <a:pPr marL="0" indent="0" algn="just">
              <a:buNone/>
            </a:pPr>
            <a:r>
              <a:rPr lang="tr-TR" sz="2400" dirty="0" smtClean="0"/>
              <a:t> </a:t>
            </a:r>
            <a:r>
              <a:rPr lang="en-GB" sz="2400" b="1" dirty="0">
                <a:latin typeface="Open Sans" panose="020B0606030504020204" pitchFamily="34" charset="0"/>
              </a:rPr>
              <a:t>FİZİKSEL ŞİDDET: </a:t>
            </a:r>
            <a:r>
              <a:rPr lang="en-GB" sz="2400" dirty="0" err="1">
                <a:latin typeface="Open Sans" panose="020B0606030504020204" pitchFamily="34" charset="0"/>
              </a:rPr>
              <a:t>Tokat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atmak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iteklemek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tekmelemek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bir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şey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fırlatmak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yumrukla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bir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nesneyle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vurmak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silah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bunun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gibi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bir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nesneyle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zarar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vermek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ya</a:t>
            </a:r>
            <a:r>
              <a:rPr lang="en-GB" sz="2400" dirty="0">
                <a:latin typeface="Open Sans" panose="020B0606030504020204" pitchFamily="34" charset="0"/>
              </a:rPr>
              <a:t> da </a:t>
            </a:r>
            <a:r>
              <a:rPr lang="en-GB" sz="2400" dirty="0" err="1">
                <a:latin typeface="Open Sans" panose="020B0606030504020204" pitchFamily="34" charset="0"/>
              </a:rPr>
              <a:t>tehdit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etmek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sağlık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hizmetlerinden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yararlanmasına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engel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olmak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gibi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b="1" dirty="0" err="1" smtClean="0">
                <a:latin typeface="Open Sans" panose="020B0606030504020204" pitchFamily="34" charset="0"/>
              </a:rPr>
              <a:t>kişinin</a:t>
            </a:r>
            <a:r>
              <a:rPr lang="en-GB" sz="2400" b="1" dirty="0" smtClean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bedenine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zarar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verecek</a:t>
            </a:r>
            <a:r>
              <a:rPr lang="en-GB" sz="2400" b="1" dirty="0">
                <a:latin typeface="Open Sans" panose="020B0606030504020204" pitchFamily="34" charset="0"/>
              </a:rPr>
              <a:t> her </a:t>
            </a:r>
            <a:r>
              <a:rPr lang="en-GB" sz="2400" b="1" dirty="0" err="1">
                <a:latin typeface="Open Sans" panose="020B0606030504020204" pitchFamily="34" charset="0"/>
              </a:rPr>
              <a:t>türlü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davranıştır</a:t>
            </a:r>
            <a:r>
              <a:rPr lang="en-GB" sz="2400" b="1" dirty="0"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51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1FC7-86B4-B411-1E63-C86508B9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Şiddet Tanımı ve Türleri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30F3-EFA2-696D-568F-E636250E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853248"/>
            <a:ext cx="9403742" cy="4395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latin typeface="Open Sans" panose="020B0606030504020204" pitchFamily="34" charset="0"/>
              </a:rPr>
              <a:t>SÖZLÜ-DUYGUSAL-PSİKOLOJİK ŞİDDET:</a:t>
            </a:r>
            <a:r>
              <a:rPr lang="en-GB" dirty="0">
                <a:latin typeface="Open Sans" panose="020B0606030504020204" pitchFamily="34" charset="0"/>
              </a:rPr>
              <a:t> 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Open Sans" panose="020B0606030504020204" pitchFamily="34" charset="0"/>
              </a:rPr>
              <a:t>h</a:t>
            </a:r>
            <a:r>
              <a:rPr lang="en-GB" dirty="0" err="1" smtClean="0">
                <a:latin typeface="Open Sans" panose="020B0606030504020204" pitchFamily="34" charset="0"/>
              </a:rPr>
              <a:t>akaret</a:t>
            </a:r>
            <a:r>
              <a:rPr lang="en-GB" dirty="0" smtClean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etmek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aşağılayıcı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söz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söylemek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küçük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düşürmek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aşırı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kıskançlık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yapmak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tehdit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etmek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</a:rPr>
              <a:t>kişiye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kendisini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yetersiz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hissettirecek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söz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veya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davranışta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bulunmak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küfretmek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</a:rPr>
              <a:t>kişinin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kendisini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ifade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etmesine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engel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olmak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r>
              <a:rPr lang="en-GB" dirty="0" err="1">
                <a:latin typeface="Open Sans" panose="020B0606030504020204" pitchFamily="34" charset="0"/>
              </a:rPr>
              <a:t>kişinin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hareket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özgürlüğünü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kısıtlamak</a:t>
            </a:r>
            <a:r>
              <a:rPr lang="en-GB" dirty="0">
                <a:latin typeface="Open Sans" panose="020B0606030504020204" pitchFamily="34" charset="0"/>
              </a:rPr>
              <a:t>,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kişinin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aile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üyeleri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ve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arkadaşlarıyla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görüşmesini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engellemek</a:t>
            </a:r>
            <a:r>
              <a:rPr lang="en-GB" dirty="0">
                <a:latin typeface="Open Sans" panose="020B0606030504020204" pitchFamily="34" charset="0"/>
              </a:rPr>
              <a:t>,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kişinin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istediği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gibi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giyinme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özgürlüğüne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engel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olmak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gibi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endParaRPr lang="tr-TR" dirty="0"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latin typeface="Open Sans" panose="020B0606030504020204" pitchFamily="34" charset="0"/>
              </a:rPr>
              <a:t>fiziksel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bir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baskı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olmaksızın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uygulanan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ve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ruh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sağlığını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etkileyen</a:t>
            </a:r>
            <a:r>
              <a:rPr lang="en-GB" dirty="0">
                <a:latin typeface="Open Sans" panose="020B0606030504020204" pitchFamily="34" charset="0"/>
              </a:rPr>
              <a:t> her </a:t>
            </a:r>
            <a:r>
              <a:rPr lang="en-GB" dirty="0" err="1">
                <a:latin typeface="Open Sans" panose="020B0606030504020204" pitchFamily="34" charset="0"/>
              </a:rPr>
              <a:t>türlü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söz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ve</a:t>
            </a:r>
            <a:r>
              <a:rPr lang="en-GB" dirty="0">
                <a:latin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</a:rPr>
              <a:t>davranıştır</a:t>
            </a:r>
            <a:r>
              <a:rPr lang="en-GB" dirty="0">
                <a:latin typeface="Open Sans" panose="020B0606030504020204" pitchFamily="34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95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Şiddet Tanımı ve Türleri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344273" cy="4195481"/>
          </a:xfrm>
        </p:spPr>
        <p:txBody>
          <a:bodyPr/>
          <a:lstStyle/>
          <a:p>
            <a:pPr algn="just"/>
            <a:r>
              <a:rPr lang="en-GB" sz="2400" b="1" dirty="0">
                <a:latin typeface="Open Sans" panose="020B0606030504020204" pitchFamily="34" charset="0"/>
              </a:rPr>
              <a:t>EKONOMİK ŞİDDET: </a:t>
            </a:r>
            <a:r>
              <a:rPr lang="en-GB" sz="2400" dirty="0" err="1">
                <a:latin typeface="Open Sans" panose="020B0606030504020204" pitchFamily="34" charset="0"/>
              </a:rPr>
              <a:t>Çalışmaya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çalışmamaya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kişinin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gelirini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kontrol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altına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almak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kişinin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parasına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banka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kartlarına</a:t>
            </a:r>
            <a:r>
              <a:rPr lang="en-GB" sz="2400" dirty="0">
                <a:latin typeface="Open Sans" panose="020B0606030504020204" pitchFamily="34" charset="0"/>
              </a:rPr>
              <a:t> el </a:t>
            </a:r>
            <a:r>
              <a:rPr lang="en-GB" sz="2400" dirty="0" err="1">
                <a:latin typeface="Open Sans" panose="020B0606030504020204" pitchFamily="34" charset="0"/>
              </a:rPr>
              <a:t>koymak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kişiyi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borçlanmaya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kişiye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hiç</a:t>
            </a:r>
            <a:r>
              <a:rPr lang="en-GB" sz="2400" dirty="0">
                <a:latin typeface="Open Sans" panose="020B0606030504020204" pitchFamily="34" charset="0"/>
              </a:rPr>
              <a:t> para </a:t>
            </a:r>
            <a:r>
              <a:rPr lang="en-GB" sz="2400" dirty="0" err="1">
                <a:latin typeface="Open Sans" panose="020B0606030504020204" pitchFamily="34" charset="0"/>
              </a:rPr>
              <a:t>vermemek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çok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az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miktarda</a:t>
            </a:r>
            <a:r>
              <a:rPr lang="en-GB" sz="2400" dirty="0">
                <a:latin typeface="Open Sans" panose="020B0606030504020204" pitchFamily="34" charset="0"/>
              </a:rPr>
              <a:t> para </a:t>
            </a:r>
            <a:r>
              <a:rPr lang="en-GB" sz="2400" dirty="0" err="1">
                <a:latin typeface="Open Sans" panose="020B0606030504020204" pitchFamily="34" charset="0"/>
              </a:rPr>
              <a:t>vermek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kişinin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çalışmasını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zorlaştıracak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hareketlerde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bulunmak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kişiyle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ailenin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gelir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giderleri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hakkındaki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bilgileri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paylaşmamak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gibi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ekonomik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baskı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içeren</a:t>
            </a:r>
            <a:r>
              <a:rPr lang="en-GB" sz="2400" dirty="0">
                <a:latin typeface="Open Sans" panose="020B0606030504020204" pitchFamily="34" charset="0"/>
              </a:rPr>
              <a:t> her </a:t>
            </a:r>
            <a:r>
              <a:rPr lang="en-GB" sz="2400" dirty="0" err="1">
                <a:latin typeface="Open Sans" panose="020B0606030504020204" pitchFamily="34" charset="0"/>
              </a:rPr>
              <a:t>türlü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tutum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davranıştır</a:t>
            </a:r>
            <a:r>
              <a:rPr lang="en-GB" sz="2400" dirty="0"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sz="2400" b="1" dirty="0">
                <a:latin typeface="Open Sans" panose="020B0606030504020204" pitchFamily="34" charset="0"/>
              </a:rPr>
              <a:t>CİNSEL ŞİDDET: </a:t>
            </a:r>
            <a:r>
              <a:rPr lang="en-GB" sz="2400" dirty="0" err="1">
                <a:latin typeface="Open Sans" panose="020B0606030504020204" pitchFamily="34" charset="0"/>
              </a:rPr>
              <a:t>Kadını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istemediği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yerde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şekilde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zamanda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cinsel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ilişkiye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kişiye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cinsel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içerikli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sözler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b="1" dirty="0" err="1">
                <a:latin typeface="Open Sans" panose="020B0606030504020204" pitchFamily="34" charset="0"/>
              </a:rPr>
              <a:t>söylemek</a:t>
            </a:r>
            <a:r>
              <a:rPr lang="en-GB" sz="2400" b="1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kişiyi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cinsel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içerikli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sözler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söylemeye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kadını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çocuk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doğurmaya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doğurmamaya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fuhuşa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zorlamak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cinsel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organlara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zarar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vermek</a:t>
            </a:r>
            <a:r>
              <a:rPr lang="en-GB" sz="2400" dirty="0">
                <a:latin typeface="Open Sans" panose="020B0606030504020204" pitchFamily="34" charset="0"/>
              </a:rPr>
              <a:t>, </a:t>
            </a:r>
            <a:r>
              <a:rPr lang="en-GB" sz="2400" dirty="0" err="1">
                <a:latin typeface="Open Sans" panose="020B0606030504020204" pitchFamily="34" charset="0"/>
              </a:rPr>
              <a:t>kişiyi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cinsel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yönden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aşağılamak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gibi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davranışlarla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kişinin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cinselliğini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kontrol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altında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tutup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baskı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uygulayan</a:t>
            </a:r>
            <a:r>
              <a:rPr lang="en-GB" sz="2400" dirty="0">
                <a:latin typeface="Open Sans" panose="020B0606030504020204" pitchFamily="34" charset="0"/>
              </a:rPr>
              <a:t> her </a:t>
            </a:r>
            <a:r>
              <a:rPr lang="en-GB" sz="2400" dirty="0" err="1">
                <a:latin typeface="Open Sans" panose="020B0606030504020204" pitchFamily="34" charset="0"/>
              </a:rPr>
              <a:t>türlü</a:t>
            </a:r>
            <a:r>
              <a:rPr lang="en-GB" sz="2400" dirty="0">
                <a:latin typeface="Open Sans" panose="020B0606030504020204" pitchFamily="34" charset="0"/>
              </a:rPr>
              <a:t> </a:t>
            </a:r>
            <a:r>
              <a:rPr lang="en-GB" sz="2400" dirty="0" err="1">
                <a:latin typeface="Open Sans" panose="020B0606030504020204" pitchFamily="34" charset="0"/>
              </a:rPr>
              <a:t>davranıştır</a:t>
            </a:r>
            <a:r>
              <a:rPr lang="en-GB" sz="2400" dirty="0"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1081-A11E-223B-353F-564ECE5E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75776" cy="1400530"/>
          </a:xfrm>
        </p:spPr>
        <p:txBody>
          <a:bodyPr/>
          <a:lstStyle/>
          <a:p>
            <a:r>
              <a:rPr lang="tr-TR" dirty="0"/>
              <a:t>PRU Taciz ve Şiddete Karşı Destek Biriminin Kurulması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F26B-29B7-AEFE-D2FA-F5B4445E0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4E632-6F39-EF71-6353-C5254F3A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343" y="1922047"/>
            <a:ext cx="7329674" cy="445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E1352-8E90-27A6-FBC1-268D77FB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3" y="1922047"/>
            <a:ext cx="2522099" cy="4452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D8B2A-3206-B37D-B5BE-F737C0BE3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4" y="1922048"/>
            <a:ext cx="2152259" cy="44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0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55130-8014-C573-74B0-3AE7A9A4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9793-2AEA-73BE-1DE7-031458A4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Üniversitemiz Yapılanması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994A9-0D9C-F482-AA8F-017DEEE29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69" y="1779477"/>
            <a:ext cx="4633703" cy="41957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5464F-C4B9-BB50-F714-BCB98878F598}"/>
              </a:ext>
            </a:extLst>
          </p:cNvPr>
          <p:cNvSpPr txBox="1"/>
          <p:nvPr/>
        </p:nvSpPr>
        <p:spPr>
          <a:xfrm>
            <a:off x="5773465" y="1672597"/>
            <a:ext cx="60944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Taciz ve Şiddete Karşı Destek </a:t>
            </a:r>
            <a:r>
              <a:rPr lang="tr-TR" b="1" dirty="0" smtClean="0"/>
              <a:t>Birimi</a:t>
            </a:r>
          </a:p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 .</a:t>
            </a:r>
            <a:r>
              <a:rPr lang="en-US" dirty="0" err="1"/>
              <a:t>Üyesi</a:t>
            </a:r>
            <a:r>
              <a:rPr lang="en-US" dirty="0"/>
              <a:t> Sevda KESKİN </a:t>
            </a:r>
            <a:endParaRPr lang="tr-TR" dirty="0"/>
          </a:p>
          <a:p>
            <a:r>
              <a:rPr lang="en-US" dirty="0" err="1"/>
              <a:t>Kıdemli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Nilay</a:t>
            </a:r>
            <a:r>
              <a:rPr lang="en-US" dirty="0"/>
              <a:t> BAHADIR</a:t>
            </a:r>
          </a:p>
          <a:p>
            <a:endParaRPr lang="tr-TR" b="1" u="sng" dirty="0" smtClean="0">
              <a:hlinkClick r:id="rId3"/>
            </a:endParaRPr>
          </a:p>
          <a:p>
            <a:r>
              <a:rPr lang="tr-TR" b="1" dirty="0" smtClean="0"/>
              <a:t>Birim Kurulu</a:t>
            </a:r>
            <a:endParaRPr lang="tr-TR" b="1" dirty="0"/>
          </a:p>
          <a:p>
            <a:r>
              <a:rPr lang="en-US" dirty="0" smtClean="0"/>
              <a:t>Prof</a:t>
            </a:r>
            <a:r>
              <a:rPr lang="en-US" dirty="0"/>
              <a:t>. Dr. </a:t>
            </a:r>
            <a:r>
              <a:rPr lang="en-US" dirty="0" err="1"/>
              <a:t>Şebnem</a:t>
            </a:r>
            <a:r>
              <a:rPr lang="en-US" dirty="0"/>
              <a:t> HELVACIOĞLU </a:t>
            </a:r>
            <a:endParaRPr lang="tr-TR" dirty="0" smtClean="0"/>
          </a:p>
          <a:p>
            <a:r>
              <a:rPr lang="en-US" dirty="0" smtClean="0"/>
              <a:t>Prof</a:t>
            </a:r>
            <a:r>
              <a:rPr lang="en-US" dirty="0"/>
              <a:t>. Dr. </a:t>
            </a:r>
            <a:r>
              <a:rPr lang="en-US" dirty="0" err="1"/>
              <a:t>Cahide</a:t>
            </a:r>
            <a:r>
              <a:rPr lang="en-US" dirty="0"/>
              <a:t> </a:t>
            </a:r>
            <a:r>
              <a:rPr lang="en-US" dirty="0" err="1"/>
              <a:t>Elif</a:t>
            </a:r>
            <a:r>
              <a:rPr lang="en-US" dirty="0"/>
              <a:t> ÖZEN CANSOY </a:t>
            </a:r>
            <a:r>
              <a:rPr lang="en-US" dirty="0" err="1" smtClean="0"/>
              <a:t>Doç</a:t>
            </a:r>
            <a:r>
              <a:rPr lang="en-US" dirty="0"/>
              <a:t>. Dr. </a:t>
            </a:r>
            <a:r>
              <a:rPr lang="en-US" dirty="0" err="1"/>
              <a:t>Aysevil</a:t>
            </a:r>
            <a:r>
              <a:rPr lang="en-US" dirty="0"/>
              <a:t> SALMAN DURMUŞLAR </a:t>
            </a:r>
            <a:endParaRPr lang="tr-TR" dirty="0" smtClean="0"/>
          </a:p>
          <a:p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Öğr</a:t>
            </a:r>
            <a:r>
              <a:rPr lang="en-US" dirty="0"/>
              <a:t> .</a:t>
            </a:r>
            <a:r>
              <a:rPr lang="en-US" dirty="0" err="1"/>
              <a:t>Üyesi</a:t>
            </a:r>
            <a:r>
              <a:rPr lang="en-US" dirty="0"/>
              <a:t> Sevda KESKİN </a:t>
            </a:r>
            <a:endParaRPr lang="tr-TR" dirty="0" smtClean="0"/>
          </a:p>
          <a:p>
            <a:r>
              <a:rPr lang="en-US" dirty="0" err="1" smtClean="0"/>
              <a:t>Araş</a:t>
            </a:r>
            <a:r>
              <a:rPr lang="en-US" dirty="0"/>
              <a:t>. </a:t>
            </a:r>
            <a:r>
              <a:rPr lang="en-US" dirty="0" err="1"/>
              <a:t>Gör</a:t>
            </a:r>
            <a:r>
              <a:rPr lang="en-US" dirty="0"/>
              <a:t>. </a:t>
            </a:r>
            <a:r>
              <a:rPr lang="en-US" dirty="0" err="1"/>
              <a:t>Şeyma</a:t>
            </a:r>
            <a:r>
              <a:rPr lang="en-US" dirty="0"/>
              <a:t> KUŞ </a:t>
            </a:r>
            <a:endParaRPr lang="tr-TR" dirty="0" smtClean="0"/>
          </a:p>
          <a:p>
            <a:r>
              <a:rPr lang="en-US" dirty="0" err="1" smtClean="0"/>
              <a:t>Kıdemli</a:t>
            </a:r>
            <a:r>
              <a:rPr lang="en-US" dirty="0" smtClean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Nilay</a:t>
            </a:r>
            <a:r>
              <a:rPr lang="en-US" dirty="0"/>
              <a:t> </a:t>
            </a:r>
            <a:r>
              <a:rPr lang="en-US" dirty="0" smtClean="0"/>
              <a:t>BAHADIR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Özgül</a:t>
            </a:r>
            <a:r>
              <a:rPr lang="en-US" dirty="0"/>
              <a:t> GÖZÜKARA </a:t>
            </a:r>
            <a:endParaRPr lang="tr-TR" dirty="0" smtClean="0"/>
          </a:p>
          <a:p>
            <a:r>
              <a:rPr lang="en-US" dirty="0" err="1" smtClean="0"/>
              <a:t>Psikolog</a:t>
            </a:r>
            <a:r>
              <a:rPr lang="en-US" dirty="0" smtClean="0"/>
              <a:t> </a:t>
            </a:r>
            <a:r>
              <a:rPr lang="en-US" dirty="0" err="1"/>
              <a:t>Ece</a:t>
            </a:r>
            <a:r>
              <a:rPr lang="en-US" dirty="0"/>
              <a:t> DEMİR </a:t>
            </a:r>
            <a:endParaRPr lang="tr-TR" dirty="0" smtClean="0"/>
          </a:p>
          <a:p>
            <a:r>
              <a:rPr lang="en-US" dirty="0" err="1" smtClean="0"/>
              <a:t>Merve</a:t>
            </a:r>
            <a:r>
              <a:rPr lang="en-US" dirty="0" smtClean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smtClean="0"/>
              <a:t>SER</a:t>
            </a:r>
            <a:r>
              <a:rPr lang="tr-TR" dirty="0" smtClean="0"/>
              <a:t>T</a:t>
            </a:r>
            <a:r>
              <a:rPr lang="en-US" dirty="0" smtClean="0"/>
              <a:t>KAYA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>
                <a:hlinkClick r:id="rId3"/>
              </a:rPr>
              <a:t>https://odek.pirireis.edu.tr/yonergeler/taciz-ve-siddete-karsi-destek-birimi/</a:t>
            </a:r>
            <a:r>
              <a:rPr lang="tr-TR" b="1" dirty="0"/>
              <a:t> 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054845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635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Bodoni MT Poster Compressed</vt:lpstr>
      <vt:lpstr>Century Gothic</vt:lpstr>
      <vt:lpstr>Open Sans</vt:lpstr>
      <vt:lpstr>Open Sans</vt:lpstr>
      <vt:lpstr>Wingdings 3</vt:lpstr>
      <vt:lpstr>Ion</vt:lpstr>
      <vt:lpstr>8 Mart Dünya Kadınlar Günü Etkinliği- Denizci Kadınlar </vt:lpstr>
      <vt:lpstr>8 Mart Tarihçesi</vt:lpstr>
      <vt:lpstr>Uluslararası Sözleşmeler</vt:lpstr>
      <vt:lpstr>Ulusal Mevzuat</vt:lpstr>
      <vt:lpstr>Şiddet Tanımı ve Türleri</vt:lpstr>
      <vt:lpstr>Şiddet Tanımı ve Türleri</vt:lpstr>
      <vt:lpstr>Şiddet Tanımı ve Türleri</vt:lpstr>
      <vt:lpstr>PRU Taciz ve Şiddete Karşı Destek Biriminin Kurulması</vt:lpstr>
      <vt:lpstr>Üniversitemiz Yapılanması</vt:lpstr>
      <vt:lpstr>Taciz ve Şiddete Karşı Destek Birimi Yönergesi</vt:lpstr>
      <vt:lpstr>Taciz ve Şiddete Karşı Destek Birimi Yönergesi</vt:lpstr>
      <vt:lpstr>Öğrenci  Kulüplerimiz ILAWS, Denizcilik Kulubü, Deniz Elçileri Kulübü, Kadın ve Çocuk Hakları Kulübü, Mavi Kelebekler Kulübü, Atatürkçü Düşünce Kulübü, Sosyal Girişimcilik Kulübü, Savunma Sanatları ve Fitness Kulübü </vt:lpstr>
      <vt:lpstr>Toplumsal Cinsiyet Eşitliği ve Hukuku Dersi </vt:lpstr>
      <vt:lpstr>Sayılarla Üniversitemiz- Toplumsal Cinsiyet  Akademik ve İdari Personel</vt:lpstr>
      <vt:lpstr>Akademik ve İdari Personel</vt:lpstr>
      <vt:lpstr>Öğrenci sayıları</vt:lpstr>
      <vt:lpstr>Bölümlere göre personel sayıları</vt:lpstr>
      <vt:lpstr>Akademik başarı</vt:lpstr>
      <vt:lpstr>Şiddetsiz iletişimin ve eşitliğin hakim olacağı güzel bir ülkeye...  Teşekkür ederim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Mart Dünya Kadınlar Günü Etkinliği- Denizci Kadınlar </dc:title>
  <dc:creator>Sevda KESKİN</dc:creator>
  <cp:lastModifiedBy>Sevda KESKİN</cp:lastModifiedBy>
  <cp:revision>22</cp:revision>
  <dcterms:created xsi:type="dcterms:W3CDTF">2025-03-05T17:42:40Z</dcterms:created>
  <dcterms:modified xsi:type="dcterms:W3CDTF">2025-03-06T08:08:36Z</dcterms:modified>
</cp:coreProperties>
</file>